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2192000" cy="6858000"/>
  <p:notesSz cx="6797675" cy="987425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iAnTxeFXXl6h/5rnjAY9R0v3oO4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ED15E2-876E-4E5E-B4D1-FED3E22CB9E2}">
  <a:tblStyle styleId="{78ED15E2-876E-4E5E-B4D1-FED3E22CB9E2}"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customschemas.google.com/relationships/presentationmetadata" Target="meta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45659" cy="495427"/>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50443" y="1"/>
            <a:ext cx="2945659" cy="495427"/>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378824"/>
            <a:ext cx="2945659" cy="495426"/>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1: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14: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14: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7" name="Google Shape;307;p14: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5: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p15: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2" name="Google Shape;322;p15: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6: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16: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0" name="Google Shape;330;p16: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1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 name="Google Shape;337;p17: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8" name="Google Shape;338;p17: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8: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5" name="Google Shape;355;p18: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9: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0" name="Google Shape;370;p19: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20: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6" name="Google Shape;386;p20: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7" name="Google Shape;387;p20: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21: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1: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2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22: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3" name="Google Shape;423;p22: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24: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2" name="Google Shape;452;p24: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3" name="Google Shape;453;p24: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25: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Vấn đề ô nhiễm nguồn nước do các chất hữu cơ ngành công nghiệp dệt may </a:t>
            </a:r>
            <a:endParaRPr/>
          </a:p>
          <a:p>
            <a:pPr marL="0" lvl="0" indent="0" algn="l" rtl="0">
              <a:lnSpc>
                <a:spcPct val="100000"/>
              </a:lnSpc>
              <a:spcBef>
                <a:spcPts val="0"/>
              </a:spcBef>
              <a:spcAft>
                <a:spcPts val="0"/>
              </a:spcAft>
              <a:buSzPts val="1400"/>
              <a:buNone/>
            </a:pPr>
            <a:r>
              <a:rPr lang="en-US"/>
              <a:t>Xúc tác quang là phương pháp </a:t>
            </a:r>
            <a:r>
              <a:rPr lang="en-US" sz="1800">
                <a:latin typeface="Times New Roman"/>
                <a:ea typeface="Times New Roman"/>
                <a:cs typeface="Times New Roman"/>
                <a:sym typeface="Times New Roman"/>
              </a:rPr>
              <a:t>hiệu quả cao, chi phí vận hành thấp, thiết kế đơn giản và các sản phẩm thân thiện với môi trường</a:t>
            </a:r>
            <a:endParaRPr/>
          </a:p>
        </p:txBody>
      </p:sp>
      <p:sp>
        <p:nvSpPr>
          <p:cNvPr id="164" name="Google Shape;164;p25: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5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2" name="Google Shape;472;p57: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300 TiO2 rutile brookite, FeO và Fe2O3. 400-600 Fe2O3, ko anatase TiO2, MFO lượng thấp. 700 MFO nổi bật hơn. 800-900 TiO2 các pha, MFO cường độ cao. Biểu đồ động học giảm càng, nồng độ MB giảm, hiệu suất cao</a:t>
            </a:r>
            <a:endParaRPr/>
          </a:p>
        </p:txBody>
      </p:sp>
      <p:sp>
        <p:nvSpPr>
          <p:cNvPr id="473" name="Google Shape;473;p57: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58: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7" name="Google Shape;487;p58: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Nhiệt tang các hạt hình thành rõ 100-200nm. 900 các hạt nhỏ, bề mặt riêng lớn có xu hướng kết dính lại, tang kích thước pt</a:t>
            </a:r>
            <a:endParaRPr/>
          </a:p>
        </p:txBody>
      </p:sp>
      <p:sp>
        <p:nvSpPr>
          <p:cNvPr id="488" name="Google Shape;488;p58: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5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1" name="Google Shape;511;p59: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Nhiệt độ nung tang dần là yếu tố phân hủy lớp chitosan giúp hình thành các pt MFO-TiO2 một cách rõ rang. 2h các hạt khá đồng đều hiệu suất 98,2%. Thoi gian nung 3h 4h hiệu suất tang không đáng kể 99,4%. Đảm bảo tính kinh tế</a:t>
            </a:r>
            <a:endParaRPr/>
          </a:p>
        </p:txBody>
      </p:sp>
      <p:sp>
        <p:nvSpPr>
          <p:cNvPr id="512" name="Google Shape;512;p59: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60: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p60: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Thoi gian nung 3h 4h cho thấy khả năng phân hủy MB không tốt bằng 2h</a:t>
            </a:r>
            <a:endParaRPr/>
          </a:p>
        </p:txBody>
      </p:sp>
      <p:sp>
        <p:nvSpPr>
          <p:cNvPr id="521" name="Google Shape;521;p60: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6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61: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Benzoquinone bắt O2-, Isopropan ancol bắt OH-, EDTA mỗi chất 5mmol. Hiệu suất xt quang giảm 🡪 O2 và OH đóng vai trò quan trọng trong xt quang </a:t>
            </a:r>
            <a:endParaRPr/>
          </a:p>
        </p:txBody>
      </p:sp>
      <p:sp>
        <p:nvSpPr>
          <p:cNvPr id="532" name="Google Shape;532;p61: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62: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p62: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2: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1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2: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2: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2: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3: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MFO-TiO2 là vật liệu nanocomposite ghép đôi giữa ferrit magie và titan dioxit điều chế bằng thủy nhiệt, sau đó vôi hóa với chitosan </a:t>
            </a:r>
            <a:endParaRPr/>
          </a:p>
        </p:txBody>
      </p:sp>
      <p:sp>
        <p:nvSpPr>
          <p:cNvPr id="199" name="Google Shape;199;p3: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7: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 name="Google Shape;212;p7: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TiO2 được biết đến như một chất bán dẫn nổi bật cho các quá trình xử lý ảnh do không độc tính, phản ứng ánh sáng cao, chi phí thấp và ổn định hóa học. Cấu trúc: anatase, rutile, brookite. </a:t>
            </a:r>
            <a:endParaRPr/>
          </a:p>
          <a:p>
            <a:pPr marL="0" lvl="0" indent="0" algn="l" rtl="0">
              <a:lnSpc>
                <a:spcPct val="100000"/>
              </a:lnSpc>
              <a:spcBef>
                <a:spcPts val="0"/>
              </a:spcBef>
              <a:spcAft>
                <a:spcPts val="0"/>
              </a:spcAft>
              <a:buSzPts val="1400"/>
              <a:buNone/>
            </a:pPr>
            <a:r>
              <a:rPr lang="en-US" sz="1800">
                <a:latin typeface="Times New Roman"/>
                <a:ea typeface="Times New Roman"/>
                <a:cs typeface="Times New Roman"/>
                <a:sym typeface="Times New Roman"/>
              </a:rPr>
              <a:t>Tuy nhiên bandgap lớn chỉ cho khả năng chiếu xạ phạm vi cực tím</a:t>
            </a:r>
            <a:endParaRPr/>
          </a:p>
        </p:txBody>
      </p:sp>
      <p:sp>
        <p:nvSpPr>
          <p:cNvPr id="213" name="Google Shape;213;p7: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9: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9: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800" dirty="0">
                <a:latin typeface="Times New Roman"/>
                <a:ea typeface="Times New Roman"/>
                <a:cs typeface="Times New Roman"/>
                <a:sym typeface="Times New Roman"/>
              </a:rPr>
              <a:t>magnesium ferrite (MgFe2O4-MFO) </a:t>
            </a:r>
            <a:r>
              <a:rPr lang="en-US" sz="1800" dirty="0" err="1">
                <a:latin typeface="Times New Roman"/>
                <a:ea typeface="Times New Roman"/>
                <a:cs typeface="Times New Roman"/>
                <a:sym typeface="Times New Roman"/>
              </a:rPr>
              <a:t>được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biết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như</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liệu</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từ</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dụng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xúc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quang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nhờ</a:t>
            </a:r>
            <a:r>
              <a:rPr lang="en-US" sz="1800" dirty="0">
                <a:latin typeface="Times New Roman"/>
                <a:ea typeface="Times New Roman"/>
                <a:cs typeface="Times New Roman"/>
                <a:sym typeface="Times New Roman"/>
              </a:rPr>
              <a:t> bandgap </a:t>
            </a:r>
            <a:r>
              <a:rPr lang="en-US" sz="1800" dirty="0" err="1">
                <a:latin typeface="Times New Roman"/>
                <a:ea typeface="Times New Roman"/>
                <a:cs typeface="Times New Roman"/>
                <a:sym typeface="Times New Roman"/>
              </a:rPr>
              <a:t>nhỏ</a:t>
            </a:r>
            <a:r>
              <a:rPr lang="en-US" sz="1800" dirty="0">
                <a:latin typeface="Times New Roman"/>
                <a:ea typeface="Times New Roman"/>
                <a:cs typeface="Times New Roman"/>
                <a:sym typeface="Times New Roman"/>
              </a:rPr>
              <a:t> (~ 2 eV) </a:t>
            </a:r>
            <a:r>
              <a:rPr lang="en-US" sz="1800" dirty="0" err="1">
                <a:latin typeface="Times New Roman"/>
                <a:ea typeface="Times New Roman"/>
                <a:cs typeface="Times New Roman"/>
                <a:sym typeface="Times New Roman"/>
              </a:rPr>
              <a:t>và</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độc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tính</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thấp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ít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nhạy</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cảm</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hơn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trong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việc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lọc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dưới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xử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lý</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ảnh</a:t>
            </a:r>
            <a:endParaRPr dirty="0"/>
          </a:p>
          <a:p>
            <a:pPr marL="0" lvl="0" indent="0" algn="l" rtl="0">
              <a:lnSpc>
                <a:spcPct val="100000"/>
              </a:lnSpc>
              <a:spcBef>
                <a:spcPts val="0"/>
              </a:spcBef>
              <a:spcAft>
                <a:spcPts val="0"/>
              </a:spcAft>
              <a:buSzPts val="1400"/>
              <a:buNone/>
            </a:pPr>
            <a:r>
              <a:rPr lang="en-US" sz="1800" dirty="0" err="1">
                <a:latin typeface="Times New Roman"/>
                <a:ea typeface="Times New Roman"/>
                <a:cs typeface="Times New Roman"/>
                <a:sym typeface="Times New Roman"/>
              </a:rPr>
              <a:t>ứng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cử</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viên</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tốt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kết</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hợp</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với</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hạt</a:t>
            </a:r>
            <a:r>
              <a:rPr lang="en-US" sz="1800" dirty="0">
                <a:latin typeface="Times New Roman"/>
                <a:ea typeface="Times New Roman"/>
                <a:cs typeface="Times New Roman"/>
                <a:sym typeface="Times New Roman"/>
              </a:rPr>
              <a:t> nano TiO2 </a:t>
            </a:r>
            <a:r>
              <a:rPr lang="en-US" sz="1800" dirty="0" err="1">
                <a:latin typeface="Times New Roman"/>
                <a:ea typeface="Times New Roman"/>
                <a:cs typeface="Times New Roman"/>
                <a:sym typeface="Times New Roman"/>
              </a:rPr>
              <a:t>để</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tăng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cường</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xúc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tác</a:t>
            </a:r>
            <a:r>
              <a:rPr lang="en-US" sz="1800" dirty="0">
                <a:latin typeface="Times New Roman"/>
                <a:ea typeface="Times New Roman"/>
                <a:cs typeface="Times New Roman"/>
                <a:sym typeface="Times New Roman"/>
              </a:rPr>
              <a:t> </a:t>
            </a:r>
            <a:r>
              <a:rPr lang="en-US" sz="1800" dirty="0" err="1">
                <a:latin typeface="Times New Roman"/>
                <a:ea typeface="Times New Roman"/>
                <a:cs typeface="Times New Roman"/>
                <a:sym typeface="Times New Roman"/>
              </a:rPr>
              <a:t>quang</a:t>
            </a:r>
            <a:r>
              <a:rPr lang="en-US" sz="1800" dirty="0">
                <a:latin typeface="Times New Roman"/>
                <a:ea typeface="Times New Roman"/>
                <a:cs typeface="Times New Roman"/>
                <a:sym typeface="Times New Roman"/>
              </a:rPr>
              <a:t>.</a:t>
            </a:r>
            <a:endParaRPr dirty="0"/>
          </a:p>
        </p:txBody>
      </p:sp>
      <p:sp>
        <p:nvSpPr>
          <p:cNvPr id="244" name="Google Shape;244;p9: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0: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4" name="Google Shape;274;p10: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err="1"/>
              <a:t>Gồm</a:t>
            </a:r>
            <a:r>
              <a:rPr lang="en-US" dirty="0"/>
              <a:t> 2 </a:t>
            </a:r>
            <a:r>
              <a:rPr lang="en-US" dirty="0" err="1"/>
              <a:t>nguyên</a:t>
            </a:r>
            <a:r>
              <a:rPr lang="en-US" dirty="0"/>
              <a:t> </a:t>
            </a:r>
            <a:r>
              <a:rPr lang="en-US" dirty="0" err="1"/>
              <a:t>nhân</a:t>
            </a:r>
            <a:r>
              <a:rPr lang="en-US" dirty="0"/>
              <a:t> </a:t>
            </a:r>
            <a:r>
              <a:rPr lang="en-US" dirty="0" err="1"/>
              <a:t>chính</a:t>
            </a:r>
            <a:r>
              <a:rPr lang="en-US"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vi-VN" sz="1200" b="0" i="0" u="none" strike="noStrike" cap="none" dirty="0">
                <a:solidFill>
                  <a:srgbClr val="000000"/>
                </a:solidFill>
                <a:latin typeface="Arial"/>
                <a:ea typeface="Arial"/>
                <a:cs typeface="Arial"/>
                <a:sym typeface="Arial"/>
              </a:rPr>
              <a:t>Giảm năng lượng vùng cấm, nâng cao hiệu quả xúc tác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rgbClr val="000000"/>
                </a:solidFill>
                <a:latin typeface="Times New Roman"/>
                <a:ea typeface="Times New Roman"/>
                <a:cs typeface="Times New Roman"/>
                <a:sym typeface="Times New Roman"/>
              </a:rPr>
              <a:t>MFO </a:t>
            </a:r>
            <a:r>
              <a:rPr lang="en-US" sz="1200" b="0" i="0" u="none" strike="noStrike" cap="none" dirty="0" err="1">
                <a:solidFill>
                  <a:srgbClr val="000000"/>
                </a:solidFill>
                <a:latin typeface="Times New Roman"/>
                <a:ea typeface="Times New Roman"/>
                <a:cs typeface="Times New Roman"/>
                <a:sym typeface="Times New Roman"/>
              </a:rPr>
              <a:t>có</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từ</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tính</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tăng</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khả</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năng</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thu</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hồi</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và</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tái</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sử</a:t>
            </a:r>
            <a:r>
              <a:rPr lang="en-US" sz="1200" b="0" i="0" u="none" strike="noStrike" cap="none" dirty="0">
                <a:solidFill>
                  <a:srgbClr val="000000"/>
                </a:solidFill>
                <a:latin typeface="Times New Roman"/>
                <a:ea typeface="Times New Roman"/>
                <a:cs typeface="Times New Roman"/>
                <a:sym typeface="Times New Roman"/>
              </a:rPr>
              <a:t> </a:t>
            </a:r>
            <a:r>
              <a:rPr lang="en-US" sz="1200" b="0" i="0" u="none" strike="noStrike" cap="none" dirty="0" err="1">
                <a:solidFill>
                  <a:srgbClr val="000000"/>
                </a:solidFill>
                <a:latin typeface="Times New Roman"/>
                <a:ea typeface="Times New Roman"/>
                <a:cs typeface="Times New Roman"/>
                <a:sym typeface="Times New Roman"/>
              </a:rPr>
              <a:t>dụng</a:t>
            </a:r>
            <a:endParaRPr lang="en-US" dirty="0"/>
          </a:p>
          <a:p>
            <a:pPr marL="0" lvl="0" indent="0" algn="l" rtl="0">
              <a:lnSpc>
                <a:spcPct val="100000"/>
              </a:lnSpc>
              <a:spcBef>
                <a:spcPts val="0"/>
              </a:spcBef>
              <a:spcAft>
                <a:spcPts val="0"/>
              </a:spcAft>
              <a:buSzPts val="1400"/>
              <a:buNone/>
            </a:pPr>
            <a:endParaRPr dirty="0"/>
          </a:p>
        </p:txBody>
      </p:sp>
      <p:sp>
        <p:nvSpPr>
          <p:cNvPr id="275" name="Google Shape;275;p10: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11: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11: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13:notes"/>
          <p:cNvSpPr>
            <a:spLocks noGrp="1" noRot="1" noChangeAspect="1"/>
          </p:cNvSpPr>
          <p:nvPr>
            <p:ph type="sldImg" idx="2"/>
          </p:nvPr>
        </p:nvSpPr>
        <p:spPr>
          <a:xfrm>
            <a:off x="436563" y="1233488"/>
            <a:ext cx="5924550" cy="33337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13:notes"/>
          <p:cNvSpPr txBox="1">
            <a:spLocks noGrp="1"/>
          </p:cNvSpPr>
          <p:nvPr>
            <p:ph type="body" idx="1"/>
          </p:nvPr>
        </p:nvSpPr>
        <p:spPr>
          <a:xfrm>
            <a:off x="679768" y="4751982"/>
            <a:ext cx="5438140" cy="3887987"/>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p13:notes"/>
          <p:cNvSpPr txBox="1">
            <a:spLocks noGrp="1"/>
          </p:cNvSpPr>
          <p:nvPr>
            <p:ph type="sldNum" idx="12"/>
          </p:nvPr>
        </p:nvSpPr>
        <p:spPr>
          <a:xfrm>
            <a:off x="3850443" y="9378824"/>
            <a:ext cx="2945659" cy="495426"/>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4"/>
          <p:cNvSpPr txBox="1">
            <a:spLocks noGrp="1"/>
          </p:cNvSpPr>
          <p:nvPr>
            <p:ph type="ctrTitle"/>
          </p:nvPr>
        </p:nvSpPr>
        <p:spPr>
          <a:xfrm>
            <a:off x="914400" y="2130444"/>
            <a:ext cx="103632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4"/>
          <p:cNvSpPr txBox="1">
            <a:spLocks noGrp="1"/>
          </p:cNvSpPr>
          <p:nvPr>
            <p:ph type="subTitle" idx="1"/>
          </p:nvPr>
        </p:nvSpPr>
        <p:spPr>
          <a:xfrm>
            <a:off x="1828800" y="3886200"/>
            <a:ext cx="85344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18" name="Google Shape;18;p34"/>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4"/>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4"/>
          <p:cNvSpPr txBox="1">
            <a:spLocks noGrp="1"/>
          </p:cNvSpPr>
          <p:nvPr>
            <p:ph type="sldNum" idx="12"/>
          </p:nvPr>
        </p:nvSpPr>
        <p:spPr>
          <a:xfrm>
            <a:off x="92329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55"/>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55"/>
          <p:cNvSpPr txBox="1">
            <a:spLocks noGrp="1"/>
          </p:cNvSpPr>
          <p:nvPr>
            <p:ph type="body" idx="1"/>
          </p:nvPr>
        </p:nvSpPr>
        <p:spPr>
          <a:xfrm rot="5400000">
            <a:off x="3833019" y="-1623212"/>
            <a:ext cx="4525963" cy="10972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55"/>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5"/>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55"/>
          <p:cNvSpPr txBox="1">
            <a:spLocks noGrp="1"/>
          </p:cNvSpPr>
          <p:nvPr>
            <p:ph type="sldNum" idx="12"/>
          </p:nvPr>
        </p:nvSpPr>
        <p:spPr>
          <a:xfrm>
            <a:off x="87376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56"/>
          <p:cNvSpPr txBox="1">
            <a:spLocks noGrp="1"/>
          </p:cNvSpPr>
          <p:nvPr>
            <p:ph type="title"/>
          </p:nvPr>
        </p:nvSpPr>
        <p:spPr>
          <a:xfrm rot="5400000">
            <a:off x="7285038" y="1828820"/>
            <a:ext cx="5851525" cy="27432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56"/>
          <p:cNvSpPr txBox="1">
            <a:spLocks noGrp="1"/>
          </p:cNvSpPr>
          <p:nvPr>
            <p:ph type="body" idx="1"/>
          </p:nvPr>
        </p:nvSpPr>
        <p:spPr>
          <a:xfrm rot="5400000">
            <a:off x="1697038" y="-812780"/>
            <a:ext cx="5851525" cy="802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56"/>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56"/>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56"/>
          <p:cNvSpPr txBox="1">
            <a:spLocks noGrp="1"/>
          </p:cNvSpPr>
          <p:nvPr>
            <p:ph type="sldNum" idx="12"/>
          </p:nvPr>
        </p:nvSpPr>
        <p:spPr>
          <a:xfrm>
            <a:off x="87376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3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3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02"/>
        <p:cNvGrpSpPr/>
        <p:nvPr/>
      </p:nvGrpSpPr>
      <p:grpSpPr>
        <a:xfrm>
          <a:off x="0" y="0"/>
          <a:ext cx="0" cy="0"/>
          <a:chOff x="0" y="0"/>
          <a:chExt cx="0" cy="0"/>
        </a:xfrm>
      </p:grpSpPr>
      <p:sp>
        <p:nvSpPr>
          <p:cNvPr id="103" name="Google Shape;10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3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9"/>
        <p:cNvGrpSpPr/>
        <p:nvPr/>
      </p:nvGrpSpPr>
      <p:grpSpPr>
        <a:xfrm>
          <a:off x="0" y="0"/>
          <a:ext cx="0" cy="0"/>
          <a:chOff x="0" y="0"/>
          <a:chExt cx="0" cy="0"/>
        </a:xfrm>
      </p:grpSpPr>
      <p:sp>
        <p:nvSpPr>
          <p:cNvPr id="110" name="Google Shape;11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/26</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13"/>
        <p:cNvGrpSpPr/>
        <p:nvPr/>
      </p:nvGrpSpPr>
      <p:grpSpPr>
        <a:xfrm>
          <a:off x="0" y="0"/>
          <a:ext cx="0" cy="0"/>
          <a:chOff x="0" y="0"/>
          <a:chExt cx="0" cy="0"/>
        </a:xfrm>
      </p:grpSpPr>
      <p:sp>
        <p:nvSpPr>
          <p:cNvPr id="114" name="Google Shape;114;p4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4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6" name="Google Shape;116;p4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4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18" name="Google Shape;118;p4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1" name="Google Shape;12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22"/>
        <p:cNvGrpSpPr/>
        <p:nvPr/>
      </p:nvGrpSpPr>
      <p:grpSpPr>
        <a:xfrm>
          <a:off x="0" y="0"/>
          <a:ext cx="0" cy="0"/>
          <a:chOff x="0" y="0"/>
          <a:chExt cx="0" cy="0"/>
        </a:xfrm>
      </p:grpSpPr>
      <p:sp>
        <p:nvSpPr>
          <p:cNvPr id="123" name="Google Shape;123;p4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4" name="Google Shape;124;p4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25" name="Google Shape;125;p4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6" name="Google Shape;126;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7" name="Google Shape;127;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/26</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9"/>
        <p:cNvGrpSpPr/>
        <p:nvPr/>
      </p:nvGrpSpPr>
      <p:grpSpPr>
        <a:xfrm>
          <a:off x="0" y="0"/>
          <a:ext cx="0" cy="0"/>
          <a:chOff x="0" y="0"/>
          <a:chExt cx="0" cy="0"/>
        </a:xfrm>
      </p:grpSpPr>
      <p:sp>
        <p:nvSpPr>
          <p:cNvPr id="130" name="Google Shape;130;p4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44"/>
          <p:cNvSpPr>
            <a:spLocks noGrp="1"/>
          </p:cNvSpPr>
          <p:nvPr>
            <p:ph type="pic" idx="2"/>
          </p:nvPr>
        </p:nvSpPr>
        <p:spPr>
          <a:xfrm>
            <a:off x="5183188" y="987425"/>
            <a:ext cx="6172200" cy="4873625"/>
          </a:xfrm>
          <a:prstGeom prst="rect">
            <a:avLst/>
          </a:prstGeom>
          <a:noFill/>
          <a:ln>
            <a:noFill/>
          </a:ln>
        </p:spPr>
      </p:sp>
      <p:sp>
        <p:nvSpPr>
          <p:cNvPr id="132" name="Google Shape;132;p4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33" name="Google Shape;133;p4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4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6"/>
        <p:cNvGrpSpPr/>
        <p:nvPr/>
      </p:nvGrpSpPr>
      <p:grpSpPr>
        <a:xfrm>
          <a:off x="0" y="0"/>
          <a:ext cx="0" cy="0"/>
          <a:chOff x="0" y="0"/>
          <a:chExt cx="0" cy="0"/>
        </a:xfrm>
      </p:grpSpPr>
      <p:sp>
        <p:nvSpPr>
          <p:cNvPr id="137" name="Google Shape;137;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4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0" name="Google Shape;140;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7"/>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47"/>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47"/>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7"/>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7"/>
          <p:cNvSpPr txBox="1">
            <a:spLocks noGrp="1"/>
          </p:cNvSpPr>
          <p:nvPr>
            <p:ph type="sldNum" idx="12"/>
          </p:nvPr>
        </p:nvSpPr>
        <p:spPr>
          <a:xfrm>
            <a:off x="9245600" y="63944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2"/>
        <p:cNvGrpSpPr/>
        <p:nvPr/>
      </p:nvGrpSpPr>
      <p:grpSpPr>
        <a:xfrm>
          <a:off x="0" y="0"/>
          <a:ext cx="0" cy="0"/>
          <a:chOff x="0" y="0"/>
          <a:chExt cx="0" cy="0"/>
        </a:xfrm>
      </p:grpSpPr>
      <p:sp>
        <p:nvSpPr>
          <p:cNvPr id="143" name="Google Shape;143;p4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4" name="Google Shape;144;p4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5" name="Google Shape;145;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6" name="Google Shape;146;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7" name="Google Shape;147;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8"/>
          <p:cNvSpPr txBox="1">
            <a:spLocks noGrp="1"/>
          </p:cNvSpPr>
          <p:nvPr>
            <p:ph type="title"/>
          </p:nvPr>
        </p:nvSpPr>
        <p:spPr>
          <a:xfrm>
            <a:off x="963084" y="4406919"/>
            <a:ext cx="103632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48"/>
          <p:cNvSpPr txBox="1">
            <a:spLocks noGrp="1"/>
          </p:cNvSpPr>
          <p:nvPr>
            <p:ph type="body" idx="1"/>
          </p:nvPr>
        </p:nvSpPr>
        <p:spPr>
          <a:xfrm>
            <a:off x="963084" y="2906713"/>
            <a:ext cx="103632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30" name="Google Shape;30;p48"/>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8"/>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48"/>
          <p:cNvSpPr txBox="1">
            <a:spLocks noGrp="1"/>
          </p:cNvSpPr>
          <p:nvPr>
            <p:ph type="sldNum" idx="12"/>
          </p:nvPr>
        </p:nvSpPr>
        <p:spPr>
          <a:xfrm>
            <a:off x="9258300" y="63817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4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9"/>
          <p:cNvSpPr txBox="1">
            <a:spLocks noGrp="1"/>
          </p:cNvSpPr>
          <p:nvPr>
            <p:ph type="body" idx="1"/>
          </p:nvPr>
        </p:nvSpPr>
        <p:spPr>
          <a:xfrm>
            <a:off x="609600" y="1600206"/>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49"/>
          <p:cNvSpPr txBox="1">
            <a:spLocks noGrp="1"/>
          </p:cNvSpPr>
          <p:nvPr>
            <p:ph type="body" idx="2"/>
          </p:nvPr>
        </p:nvSpPr>
        <p:spPr>
          <a:xfrm>
            <a:off x="6197600" y="1600206"/>
            <a:ext cx="53848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49"/>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49"/>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49"/>
          <p:cNvSpPr txBox="1">
            <a:spLocks noGrp="1"/>
          </p:cNvSpPr>
          <p:nvPr>
            <p:ph type="sldNum" idx="12"/>
          </p:nvPr>
        </p:nvSpPr>
        <p:spPr>
          <a:xfrm>
            <a:off x="91948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50"/>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50"/>
          <p:cNvSpPr txBox="1">
            <a:spLocks noGrp="1"/>
          </p:cNvSpPr>
          <p:nvPr>
            <p:ph type="body" idx="1"/>
          </p:nvPr>
        </p:nvSpPr>
        <p:spPr>
          <a:xfrm>
            <a:off x="609600" y="1535113"/>
            <a:ext cx="5386917"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50"/>
          <p:cNvSpPr txBox="1">
            <a:spLocks noGrp="1"/>
          </p:cNvSpPr>
          <p:nvPr>
            <p:ph type="body" idx="2"/>
          </p:nvPr>
        </p:nvSpPr>
        <p:spPr>
          <a:xfrm>
            <a:off x="609600" y="2174875"/>
            <a:ext cx="5386917"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50"/>
          <p:cNvSpPr txBox="1">
            <a:spLocks noGrp="1"/>
          </p:cNvSpPr>
          <p:nvPr>
            <p:ph type="body" idx="3"/>
          </p:nvPr>
        </p:nvSpPr>
        <p:spPr>
          <a:xfrm>
            <a:off x="6193380" y="1535113"/>
            <a:ext cx="5389033"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50"/>
          <p:cNvSpPr txBox="1">
            <a:spLocks noGrp="1"/>
          </p:cNvSpPr>
          <p:nvPr>
            <p:ph type="body" idx="4"/>
          </p:nvPr>
        </p:nvSpPr>
        <p:spPr>
          <a:xfrm>
            <a:off x="6193380" y="2174875"/>
            <a:ext cx="5389033"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50"/>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50"/>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0"/>
          <p:cNvSpPr txBox="1">
            <a:spLocks noGrp="1"/>
          </p:cNvSpPr>
          <p:nvPr>
            <p:ph type="sldNum" idx="12"/>
          </p:nvPr>
        </p:nvSpPr>
        <p:spPr>
          <a:xfrm>
            <a:off x="9220200" y="63690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/22</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1"/>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51"/>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1"/>
          <p:cNvSpPr txBox="1">
            <a:spLocks noGrp="1"/>
          </p:cNvSpPr>
          <p:nvPr>
            <p:ph type="sldNum" idx="12"/>
          </p:nvPr>
        </p:nvSpPr>
        <p:spPr>
          <a:xfrm>
            <a:off x="87376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52"/>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2"/>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2"/>
          <p:cNvSpPr txBox="1">
            <a:spLocks noGrp="1"/>
          </p:cNvSpPr>
          <p:nvPr>
            <p:ph type="sldNum" idx="12"/>
          </p:nvPr>
        </p:nvSpPr>
        <p:spPr>
          <a:xfrm>
            <a:off x="92075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/26</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53"/>
          <p:cNvSpPr txBox="1">
            <a:spLocks noGrp="1"/>
          </p:cNvSpPr>
          <p:nvPr>
            <p:ph type="title"/>
          </p:nvPr>
        </p:nvSpPr>
        <p:spPr>
          <a:xfrm>
            <a:off x="609603" y="273050"/>
            <a:ext cx="4011084"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53"/>
          <p:cNvSpPr txBox="1">
            <a:spLocks noGrp="1"/>
          </p:cNvSpPr>
          <p:nvPr>
            <p:ph type="body" idx="1"/>
          </p:nvPr>
        </p:nvSpPr>
        <p:spPr>
          <a:xfrm>
            <a:off x="4766733" y="273069"/>
            <a:ext cx="6815667"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53"/>
          <p:cNvSpPr txBox="1">
            <a:spLocks noGrp="1"/>
          </p:cNvSpPr>
          <p:nvPr>
            <p:ph type="body" idx="2"/>
          </p:nvPr>
        </p:nvSpPr>
        <p:spPr>
          <a:xfrm>
            <a:off x="609603" y="1435103"/>
            <a:ext cx="4011084"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53"/>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53"/>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53"/>
          <p:cNvSpPr txBox="1">
            <a:spLocks noGrp="1"/>
          </p:cNvSpPr>
          <p:nvPr>
            <p:ph type="sldNum" idx="12"/>
          </p:nvPr>
        </p:nvSpPr>
        <p:spPr>
          <a:xfrm>
            <a:off x="91821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1pPr>
            <a:lvl2pPr marL="0" marR="0" lvl="1"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2pPr>
            <a:lvl3pPr marL="0" marR="0" lvl="2"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3pPr>
            <a:lvl4pPr marL="0" marR="0" lvl="3"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4pPr>
            <a:lvl5pPr marL="0" marR="0" lvl="4"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5pPr>
            <a:lvl6pPr marL="0" marR="0" lvl="5"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6pPr>
            <a:lvl7pPr marL="0" marR="0" lvl="6"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7pPr>
            <a:lvl8pPr marL="0" marR="0" lvl="7"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8pPr>
            <a:lvl9pPr marL="0" marR="0" lvl="8" indent="0" algn="r">
              <a:lnSpc>
                <a:spcPct val="100000"/>
              </a:lnSpc>
              <a:spcBef>
                <a:spcPts val="0"/>
              </a:spcBef>
              <a:spcAft>
                <a:spcPts val="0"/>
              </a:spcAft>
              <a:buClr>
                <a:srgbClr val="121CDE"/>
              </a:buClr>
              <a:buSzPts val="2200"/>
              <a:buFont typeface="Arial"/>
              <a:buNone/>
              <a:defRPr sz="2200" b="1" i="0" u="none" strike="noStrike" cap="none">
                <a:solidFill>
                  <a:srgbClr val="121CDE"/>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/26</a:t>
            </a:r>
            <a:endParaRPr sz="1400" b="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54"/>
          <p:cNvSpPr txBox="1">
            <a:spLocks noGrp="1"/>
          </p:cNvSpPr>
          <p:nvPr>
            <p:ph type="title"/>
          </p:nvPr>
        </p:nvSpPr>
        <p:spPr>
          <a:xfrm>
            <a:off x="2389717" y="4800600"/>
            <a:ext cx="73152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54"/>
          <p:cNvSpPr>
            <a:spLocks noGrp="1"/>
          </p:cNvSpPr>
          <p:nvPr>
            <p:ph type="pic" idx="2"/>
          </p:nvPr>
        </p:nvSpPr>
        <p:spPr>
          <a:xfrm>
            <a:off x="2389717" y="612775"/>
            <a:ext cx="7315200" cy="4114800"/>
          </a:xfrm>
          <a:prstGeom prst="rect">
            <a:avLst/>
          </a:prstGeom>
          <a:noFill/>
          <a:ln>
            <a:noFill/>
          </a:ln>
        </p:spPr>
      </p:sp>
      <p:sp>
        <p:nvSpPr>
          <p:cNvPr id="68" name="Google Shape;68;p54"/>
          <p:cNvSpPr txBox="1">
            <a:spLocks noGrp="1"/>
          </p:cNvSpPr>
          <p:nvPr>
            <p:ph type="body" idx="1"/>
          </p:nvPr>
        </p:nvSpPr>
        <p:spPr>
          <a:xfrm>
            <a:off x="2389717" y="5367338"/>
            <a:ext cx="73152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54"/>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54"/>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54"/>
          <p:cNvSpPr txBox="1">
            <a:spLocks noGrp="1"/>
          </p:cNvSpPr>
          <p:nvPr>
            <p:ph type="sldNum" idx="12"/>
          </p:nvPr>
        </p:nvSpPr>
        <p:spPr>
          <a:xfrm>
            <a:off x="8737600" y="6373813"/>
            <a:ext cx="28448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2200"/>
              <a:buFont typeface="Arial"/>
              <a:buNone/>
              <a:defRPr sz="2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3"/>
          <p:cNvSpPr txBox="1">
            <a:spLocks noGrp="1"/>
          </p:cNvSpPr>
          <p:nvPr>
            <p:ph type="body" idx="1"/>
          </p:nvPr>
        </p:nvSpPr>
        <p:spPr>
          <a:xfrm>
            <a:off x="609600" y="1600206"/>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3"/>
          <p:cNvSpPr txBox="1">
            <a:spLocks noGrp="1"/>
          </p:cNvSpPr>
          <p:nvPr>
            <p:ph type="dt" idx="10"/>
          </p:nvPr>
        </p:nvSpPr>
        <p:spPr>
          <a:xfrm>
            <a:off x="609600" y="6356369"/>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33"/>
          <p:cNvSpPr txBox="1">
            <a:spLocks noGrp="1"/>
          </p:cNvSpPr>
          <p:nvPr>
            <p:ph type="ftr" idx="11"/>
          </p:nvPr>
        </p:nvSpPr>
        <p:spPr>
          <a:xfrm>
            <a:off x="4165600" y="6356369"/>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33"/>
          <p:cNvSpPr txBox="1">
            <a:spLocks noGrp="1"/>
          </p:cNvSpPr>
          <p:nvPr>
            <p:ph type="sldNum" idx="12"/>
          </p:nvPr>
        </p:nvSpPr>
        <p:spPr>
          <a:xfrm>
            <a:off x="8737600" y="6356369"/>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1pPr>
            <a:lvl2pPr marL="0" marR="0" lvl="1"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2pPr>
            <a:lvl3pPr marL="0" marR="0" lvl="2"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3pPr>
            <a:lvl4pPr marL="0" marR="0" lvl="3"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4pPr>
            <a:lvl5pPr marL="0" marR="0" lvl="4"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5pPr>
            <a:lvl6pPr marL="0" marR="0" lvl="5"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6pPr>
            <a:lvl7pPr marL="0" marR="0" lvl="6"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7pPr>
            <a:lvl8pPr marL="0" marR="0" lvl="7"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8pPr>
            <a:lvl9pPr marL="0" marR="0" lvl="8" indent="0" algn="r" rtl="0">
              <a:lnSpc>
                <a:spcPct val="100000"/>
              </a:lnSpc>
              <a:spcBef>
                <a:spcPts val="0"/>
              </a:spcBef>
              <a:spcAft>
                <a:spcPts val="0"/>
              </a:spcAft>
              <a:buClr>
                <a:srgbClr val="888888"/>
              </a:buClr>
              <a:buSzPts val="1400"/>
              <a:buFont typeface="Arial"/>
              <a:buNone/>
              <a:defRPr sz="1400" b="0" i="0" u="none" strike="noStrike" cap="none">
                <a:solidFill>
                  <a:srgbClr val="888888"/>
                </a:solidFill>
                <a:latin typeface="Arabic Typesetting"/>
                <a:ea typeface="Arabic Typesetting"/>
                <a:cs typeface="Arabic Typesetting"/>
                <a:sym typeface="Arabic Typesetting"/>
              </a:defRPr>
            </a:lvl9pPr>
          </a:lstStyle>
          <a:p>
            <a:pPr marL="0" lvl="0" indent="0" algn="r" rtl="0">
              <a:spcBef>
                <a:spcPts val="0"/>
              </a:spcBef>
              <a:spcAft>
                <a:spcPts val="0"/>
              </a:spcAft>
              <a:buNone/>
            </a:pPr>
            <a:fld id="{00000000-1234-1234-1234-123412341234}" type="slidenum">
              <a:rPr lang="en-US"/>
              <a:t>‹#›</a:t>
            </a:fld>
            <a:r>
              <a:rPr lang="en-US"/>
              <a:t>/58</a:t>
            </a:r>
            <a:endParaRPr>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
        <p:cNvGrpSpPr/>
        <p:nvPr/>
      </p:nvGrpSpPr>
      <p:grpSpPr>
        <a:xfrm>
          <a:off x="0" y="0"/>
          <a:ext cx="0" cy="0"/>
          <a:chOff x="0" y="0"/>
          <a:chExt cx="0" cy="0"/>
        </a:xfrm>
      </p:grpSpPr>
      <p:sp>
        <p:nvSpPr>
          <p:cNvPr id="85" name="Google Shape;85;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8" name="Google Shape;88;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9" name="Google Shape;89;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r>
              <a:rPr lang="en-US"/>
              <a:t>/58</a:t>
            </a:r>
            <a:endParaRPr>
              <a:solidFill>
                <a:srgbClr val="000000"/>
              </a:solidFill>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push dir="r"/>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7.png"/><Relationship Id="rId5" Type="http://schemas.openxmlformats.org/officeDocument/2006/relationships/oleObject" Target="../embeddings/oleObject2.bin"/><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pic>
        <p:nvPicPr>
          <p:cNvPr id="153" name="Google Shape;153;p1" descr="D:\tai ve\hinh anh\images.png"/>
          <p:cNvPicPr preferRelativeResize="0"/>
          <p:nvPr/>
        </p:nvPicPr>
        <p:blipFill rotWithShape="1">
          <a:blip r:embed="rId4">
            <a:alphaModFix/>
          </a:blip>
          <a:srcRect/>
          <a:stretch/>
        </p:blipFill>
        <p:spPr>
          <a:xfrm>
            <a:off x="9633857" y="109928"/>
            <a:ext cx="1143000" cy="1142324"/>
          </a:xfrm>
          <a:prstGeom prst="rect">
            <a:avLst/>
          </a:prstGeom>
          <a:noFill/>
          <a:ln>
            <a:noFill/>
          </a:ln>
        </p:spPr>
      </p:pic>
      <p:sp>
        <p:nvSpPr>
          <p:cNvPr id="154" name="Google Shape;154;p1"/>
          <p:cNvSpPr txBox="1"/>
          <p:nvPr/>
        </p:nvSpPr>
        <p:spPr>
          <a:xfrm>
            <a:off x="3507832" y="5808161"/>
            <a:ext cx="5617118" cy="794045"/>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000"/>
              <a:buFont typeface="Calibri"/>
              <a:buNone/>
            </a:pPr>
            <a:endParaRPr sz="2400" b="1" i="0" u="none" strike="noStrike" cap="none">
              <a:solidFill>
                <a:srgbClr val="00CC00"/>
              </a:solidFill>
              <a:latin typeface="Times New Roman"/>
              <a:ea typeface="Times New Roman"/>
              <a:cs typeface="Times New Roman"/>
              <a:sym typeface="Times New Roman"/>
            </a:endParaRPr>
          </a:p>
          <a:p>
            <a:pPr marL="0" marR="0" lvl="0" indent="0" algn="l" rtl="0">
              <a:lnSpc>
                <a:spcPct val="90000"/>
              </a:lnSpc>
              <a:spcBef>
                <a:spcPts val="1400"/>
              </a:spcBef>
              <a:spcAft>
                <a:spcPts val="0"/>
              </a:spcAft>
              <a:buClr>
                <a:schemeClr val="accent1"/>
              </a:buClr>
              <a:buSzPts val="2000"/>
              <a:buFont typeface="Calibri"/>
              <a:buNone/>
            </a:pPr>
            <a:r>
              <a:rPr lang="en-US" sz="2400" b="1" i="0" u="none" strike="noStrike" cap="none">
                <a:solidFill>
                  <a:srgbClr val="121CDE"/>
                </a:solidFill>
                <a:latin typeface="Times New Roman"/>
                <a:ea typeface="Times New Roman"/>
                <a:cs typeface="Times New Roman"/>
                <a:sym typeface="Times New Roman"/>
              </a:rPr>
              <a:t>Tp.HCM, ngày 13 tháng 06 năm 2022</a:t>
            </a:r>
            <a:endParaRPr sz="2400" b="1" i="0" u="none" strike="noStrike" cap="none">
              <a:solidFill>
                <a:srgbClr val="121CDE"/>
              </a:solidFill>
              <a:latin typeface="Times New Roman"/>
              <a:ea typeface="Times New Roman"/>
              <a:cs typeface="Times New Roman"/>
              <a:sym typeface="Times New Roman"/>
            </a:endParaRPr>
          </a:p>
        </p:txBody>
      </p:sp>
      <p:pic>
        <p:nvPicPr>
          <p:cNvPr id="155" name="Google Shape;155;p1"/>
          <p:cNvPicPr preferRelativeResize="0"/>
          <p:nvPr/>
        </p:nvPicPr>
        <p:blipFill rotWithShape="1">
          <a:blip r:embed="rId5">
            <a:alphaModFix/>
          </a:blip>
          <a:srcRect l="1390" r="1389"/>
          <a:stretch/>
        </p:blipFill>
        <p:spPr>
          <a:xfrm>
            <a:off x="10972207" y="144781"/>
            <a:ext cx="1044186" cy="1074035"/>
          </a:xfrm>
          <a:prstGeom prst="rect">
            <a:avLst/>
          </a:prstGeom>
          <a:noFill/>
          <a:ln>
            <a:noFill/>
          </a:ln>
        </p:spPr>
      </p:pic>
      <p:sp>
        <p:nvSpPr>
          <p:cNvPr id="156" name="Google Shape;156;p1"/>
          <p:cNvSpPr txBox="1"/>
          <p:nvPr/>
        </p:nvSpPr>
        <p:spPr>
          <a:xfrm>
            <a:off x="381000" y="1547253"/>
            <a:ext cx="11635393" cy="20574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accent1"/>
              </a:buClr>
              <a:buSzPts val="5400"/>
              <a:buFont typeface="Calibri"/>
              <a:buNone/>
            </a:pPr>
            <a:r>
              <a:rPr lang="en-US" sz="3600" b="1" i="0" u="none" strike="noStrike" cap="none">
                <a:solidFill>
                  <a:srgbClr val="FFC000"/>
                </a:solidFill>
                <a:latin typeface="Times New Roman"/>
                <a:ea typeface="Times New Roman"/>
                <a:cs typeface="Times New Roman"/>
                <a:sym typeface="Times New Roman"/>
              </a:rPr>
              <a:t>BÁO CÁO TIẾN ĐỘ ĐỀ TÀI</a:t>
            </a:r>
            <a:endParaRPr sz="1400" b="0" i="0" u="none" strike="noStrike" cap="none">
              <a:solidFill>
                <a:srgbClr val="000000"/>
              </a:solidFill>
              <a:latin typeface="Arial"/>
              <a:ea typeface="Arial"/>
              <a:cs typeface="Arial"/>
              <a:sym typeface="Arial"/>
            </a:endParaRPr>
          </a:p>
        </p:txBody>
      </p:sp>
      <p:sp>
        <p:nvSpPr>
          <p:cNvPr id="157" name="Google Shape;157;p1"/>
          <p:cNvSpPr txBox="1">
            <a:spLocks noGrp="1"/>
          </p:cNvSpPr>
          <p:nvPr>
            <p:ph type="sldNum" idx="12"/>
          </p:nvPr>
        </p:nvSpPr>
        <p:spPr>
          <a:xfrm>
            <a:off x="9232900" y="6356369"/>
            <a:ext cx="28448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a:solidFill>
                  <a:schemeClr val="dk1"/>
                </a:solidFill>
                <a:latin typeface="Times New Roman"/>
                <a:ea typeface="Times New Roman"/>
                <a:cs typeface="Times New Roman"/>
                <a:sym typeface="Times New Roman"/>
              </a:rPr>
              <a:t>1</a:t>
            </a:fld>
            <a:r>
              <a:rPr lang="en-US">
                <a:solidFill>
                  <a:schemeClr val="dk1"/>
                </a:solidFill>
                <a:latin typeface="Times New Roman"/>
                <a:ea typeface="Times New Roman"/>
                <a:cs typeface="Times New Roman"/>
                <a:sym typeface="Times New Roman"/>
              </a:rPr>
              <a:t>/26</a:t>
            </a:r>
            <a:endParaRPr>
              <a:solidFill>
                <a:schemeClr val="dk1"/>
              </a:solidFill>
              <a:latin typeface="Times New Roman"/>
              <a:ea typeface="Times New Roman"/>
              <a:cs typeface="Times New Roman"/>
              <a:sym typeface="Times New Roman"/>
            </a:endParaRPr>
          </a:p>
        </p:txBody>
      </p:sp>
      <p:pic>
        <p:nvPicPr>
          <p:cNvPr id="158" name="Google Shape;158;p1" descr="https://lh6.googleusercontent.com/4MdBO0-k1zsS1QkwJk223vvGOOnNZfzAqIUc1yyPhZ7CZSSguIEF-a97KYgJRM6-ZwETO0cX43ndJKNdfxHLSxn9lVt-5V5Iv2JUJd2TBglqi1Nm3ZhoPV2Ke8d6voBE38gCGmmt"/>
          <p:cNvPicPr preferRelativeResize="0"/>
          <p:nvPr/>
        </p:nvPicPr>
        <p:blipFill rotWithShape="1">
          <a:blip r:embed="rId6">
            <a:alphaModFix/>
          </a:blip>
          <a:srcRect/>
          <a:stretch/>
        </p:blipFill>
        <p:spPr>
          <a:xfrm>
            <a:off x="9551" y="292411"/>
            <a:ext cx="2518824" cy="894485"/>
          </a:xfrm>
          <a:prstGeom prst="rect">
            <a:avLst/>
          </a:prstGeom>
          <a:noFill/>
          <a:ln>
            <a:noFill/>
          </a:ln>
        </p:spPr>
      </p:pic>
      <p:sp>
        <p:nvSpPr>
          <p:cNvPr id="159" name="Google Shape;159;p1"/>
          <p:cNvSpPr txBox="1"/>
          <p:nvPr/>
        </p:nvSpPr>
        <p:spPr>
          <a:xfrm>
            <a:off x="0" y="-19053"/>
            <a:ext cx="12191999" cy="1205949"/>
          </a:xfrm>
          <a:prstGeom prst="rect">
            <a:avLst/>
          </a:prstGeom>
          <a:no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33CC"/>
              </a:buClr>
              <a:buSzPts val="2300"/>
              <a:buFont typeface="Arial"/>
              <a:buNone/>
            </a:pPr>
            <a:r>
              <a:rPr lang="en-US" sz="2300" b="1" i="0" u="none" strike="noStrike" cap="none">
                <a:solidFill>
                  <a:srgbClr val="0033CC"/>
                </a:solidFill>
                <a:latin typeface="Times New Roman"/>
                <a:ea typeface="Times New Roman"/>
                <a:cs typeface="Times New Roman"/>
                <a:sym typeface="Times New Roman"/>
              </a:rPr>
              <a:t>ĐẠI HỌC QUỐC GIA THÀNH PHỐ HỒ CHÍ MINH</a:t>
            </a:r>
            <a:br>
              <a:rPr lang="en-US" sz="2300" b="1" i="0" u="none" strike="noStrike" cap="none">
                <a:solidFill>
                  <a:srgbClr val="0033CC"/>
                </a:solidFill>
                <a:latin typeface="Times New Roman"/>
                <a:ea typeface="Times New Roman"/>
                <a:cs typeface="Times New Roman"/>
                <a:sym typeface="Times New Roman"/>
              </a:rPr>
            </a:br>
            <a:r>
              <a:rPr lang="en-US" sz="2300" b="1" i="0" u="none" strike="noStrike" cap="none">
                <a:solidFill>
                  <a:srgbClr val="0033CC"/>
                </a:solidFill>
                <a:latin typeface="Times New Roman"/>
                <a:ea typeface="Times New Roman"/>
                <a:cs typeface="Times New Roman"/>
                <a:sym typeface="Times New Roman"/>
              </a:rPr>
              <a:t>TRƯỜNG ĐẠI HỌC BÁCH KHOA</a:t>
            </a:r>
            <a:br>
              <a:rPr lang="en-US" sz="2300" b="1" i="0" u="none" strike="noStrike" cap="none">
                <a:solidFill>
                  <a:srgbClr val="0033CC"/>
                </a:solidFill>
                <a:latin typeface="Times New Roman"/>
                <a:ea typeface="Times New Roman"/>
                <a:cs typeface="Times New Roman"/>
                <a:sym typeface="Times New Roman"/>
              </a:rPr>
            </a:br>
            <a:r>
              <a:rPr lang="en-US" sz="2300" b="1" i="0" u="none" strike="noStrike" cap="none">
                <a:solidFill>
                  <a:srgbClr val="0033CC"/>
                </a:solidFill>
                <a:latin typeface="Times New Roman"/>
                <a:ea typeface="Times New Roman"/>
                <a:cs typeface="Times New Roman"/>
                <a:sym typeface="Times New Roman"/>
              </a:rPr>
              <a:t>KHOA KỸ THUẬT HÓA HỌC</a:t>
            </a:r>
            <a:endParaRPr sz="2300" b="1" i="1" u="none" strike="noStrike" cap="none">
              <a:solidFill>
                <a:srgbClr val="0033CC"/>
              </a:solidFill>
              <a:latin typeface="Times New Roman"/>
              <a:ea typeface="Times New Roman"/>
              <a:cs typeface="Times New Roman"/>
              <a:sym typeface="Times New Roman"/>
            </a:endParaRPr>
          </a:p>
        </p:txBody>
      </p:sp>
      <p:sp>
        <p:nvSpPr>
          <p:cNvPr id="160" name="Google Shape;160;p1"/>
          <p:cNvSpPr/>
          <p:nvPr/>
        </p:nvSpPr>
        <p:spPr>
          <a:xfrm>
            <a:off x="7721600" y="4808084"/>
            <a:ext cx="5638800" cy="1477287"/>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rgbClr val="121CDE"/>
                </a:solidFill>
                <a:latin typeface="Times New Roman"/>
                <a:ea typeface="Times New Roman"/>
                <a:cs typeface="Times New Roman"/>
                <a:sym typeface="Times New Roman"/>
              </a:rPr>
              <a:t>Sinh viên thực hiện:</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rgbClr val="121CDE"/>
                </a:solidFill>
                <a:latin typeface="Times New Roman"/>
                <a:ea typeface="Times New Roman"/>
                <a:cs typeface="Times New Roman"/>
                <a:sym typeface="Times New Roman"/>
              </a:rPr>
              <a:t>Nguyễn Hoàng Phúc (MSSV: 1914693)</a:t>
            </a:r>
            <a:endParaRPr sz="1400" b="0" i="0" u="none" strike="noStrike" cap="none">
              <a:solidFill>
                <a:srgbClr val="000000"/>
              </a:solidFill>
              <a:latin typeface="Arial"/>
              <a:ea typeface="Arial"/>
              <a:cs typeface="Arial"/>
              <a:sym typeface="Arial"/>
            </a:endParaRPr>
          </a:p>
          <a:p>
            <a:pPr marL="0" marR="0" lvl="0" indent="0" algn="just" rtl="0">
              <a:lnSpc>
                <a:spcPct val="150000"/>
              </a:lnSpc>
              <a:spcBef>
                <a:spcPts val="0"/>
              </a:spcBef>
              <a:spcAft>
                <a:spcPts val="0"/>
              </a:spcAft>
              <a:buClr>
                <a:srgbClr val="000000"/>
              </a:buClr>
              <a:buSzPts val="2000"/>
              <a:buFont typeface="Arial"/>
              <a:buNone/>
            </a:pPr>
            <a:r>
              <a:rPr lang="en-US" sz="2000" b="1" i="0" u="none" strike="noStrike" cap="none">
                <a:solidFill>
                  <a:srgbClr val="121CDE"/>
                </a:solidFill>
                <a:latin typeface="Times New Roman"/>
                <a:ea typeface="Times New Roman"/>
                <a:cs typeface="Times New Roman"/>
                <a:sym typeface="Times New Roman"/>
              </a:rPr>
              <a:t>GVHD: PGS.TS Nguyễn Hữu Hiếu</a:t>
            </a:r>
            <a:endParaRPr sz="2000" b="1" i="0" u="none" strike="noStrike" cap="none">
              <a:solidFill>
                <a:srgbClr val="121CDE"/>
              </a:solidFill>
              <a:latin typeface="Times New Roman"/>
              <a:ea typeface="Times New Roman"/>
              <a:cs typeface="Times New Roman"/>
              <a:sym typeface="Times New Roman"/>
            </a:endParaRPr>
          </a:p>
        </p:txBody>
      </p:sp>
      <p:sp>
        <p:nvSpPr>
          <p:cNvPr id="161" name="Google Shape;161;p1"/>
          <p:cNvSpPr txBox="1"/>
          <p:nvPr/>
        </p:nvSpPr>
        <p:spPr>
          <a:xfrm>
            <a:off x="1268963" y="2397967"/>
            <a:ext cx="10263674" cy="193899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000" b="1" i="0" u="none" strike="noStrike" cap="none">
                <a:solidFill>
                  <a:srgbClr val="FF0000"/>
                </a:solidFill>
                <a:latin typeface="Times New Roman"/>
                <a:ea typeface="Times New Roman"/>
                <a:cs typeface="Times New Roman"/>
                <a:sym typeface="Times New Roman"/>
              </a:rPr>
              <a:t>Nghiên cứu tổng hợp và thử nghiệm khả năng quang phân hủy xanh methylene của vật liệu MgFe</a:t>
            </a:r>
            <a:r>
              <a:rPr lang="en-US" sz="4000" b="1" i="0" u="none" strike="noStrike" cap="none" baseline="-25000">
                <a:solidFill>
                  <a:srgbClr val="FF0000"/>
                </a:solidFill>
                <a:latin typeface="Times New Roman"/>
                <a:ea typeface="Times New Roman"/>
                <a:cs typeface="Times New Roman"/>
                <a:sym typeface="Times New Roman"/>
              </a:rPr>
              <a:t>2</a:t>
            </a:r>
            <a:r>
              <a:rPr lang="en-US" sz="4000" b="1" i="0" u="none" strike="noStrike" cap="none">
                <a:solidFill>
                  <a:srgbClr val="FF0000"/>
                </a:solidFill>
                <a:latin typeface="Times New Roman"/>
                <a:ea typeface="Times New Roman"/>
                <a:cs typeface="Times New Roman"/>
                <a:sym typeface="Times New Roman"/>
              </a:rPr>
              <a:t>O</a:t>
            </a:r>
            <a:r>
              <a:rPr lang="en-US" sz="4000" b="1" i="0" u="none" strike="noStrike" cap="none" baseline="-25000">
                <a:solidFill>
                  <a:srgbClr val="FF0000"/>
                </a:solidFill>
                <a:latin typeface="Times New Roman"/>
                <a:ea typeface="Times New Roman"/>
                <a:cs typeface="Times New Roman"/>
                <a:sym typeface="Times New Roman"/>
              </a:rPr>
              <a:t>4 </a:t>
            </a:r>
            <a:r>
              <a:rPr lang="en-US" sz="4000" b="1" i="0" u="none" strike="noStrike" cap="none">
                <a:solidFill>
                  <a:srgbClr val="FF0000"/>
                </a:solidFill>
                <a:latin typeface="Times New Roman"/>
                <a:ea typeface="Times New Roman"/>
                <a:cs typeface="Times New Roman"/>
                <a:sym typeface="Times New Roman"/>
              </a:rPr>
              <a:t>- TiO</a:t>
            </a:r>
            <a:r>
              <a:rPr lang="en-US" sz="4000" b="1" i="0" u="none" strike="noStrike" cap="none" baseline="-25000">
                <a:solidFill>
                  <a:srgbClr val="FF0000"/>
                </a:solidFill>
                <a:latin typeface="Times New Roman"/>
                <a:ea typeface="Times New Roman"/>
                <a:cs typeface="Times New Roman"/>
                <a:sym typeface="Times New Roman"/>
              </a:rPr>
              <a:t>2</a:t>
            </a:r>
            <a:endParaRPr sz="4000" b="1" i="0" u="none" strike="noStrike" cap="none">
              <a:solidFill>
                <a:srgbClr val="FF0000"/>
              </a:solidFill>
              <a:latin typeface="Times New Roman"/>
              <a:ea typeface="Times New Roman"/>
              <a:cs typeface="Times New Roman"/>
              <a:sym typeface="Times New Roman"/>
            </a:endParaRPr>
          </a:p>
        </p:txBody>
      </p:sp>
    </p:spTree>
  </p:cSld>
  <p:clrMapOvr>
    <a:masterClrMapping/>
  </p:clrMapOvr>
  <p:transition spd="slow" advClick="0">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14"/>
          <p:cNvSpPr txBox="1">
            <a:spLocks noGrp="1"/>
          </p:cNvSpPr>
          <p:nvPr>
            <p:ph type="title"/>
          </p:nvPr>
        </p:nvSpPr>
        <p:spPr>
          <a:xfrm>
            <a:off x="343483" y="399221"/>
            <a:ext cx="11301879" cy="144675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dirty="0">
                <a:solidFill>
                  <a:srgbClr val="121CDE"/>
                </a:solidFill>
                <a:latin typeface="Times New Roman"/>
                <a:ea typeface="Times New Roman"/>
                <a:cs typeface="Times New Roman"/>
                <a:sym typeface="Times New Roman"/>
              </a:rPr>
              <a:t>1. TỔNG QUAN</a:t>
            </a:r>
            <a:br>
              <a:rPr lang="en-US" sz="3600" b="1" dirty="0">
                <a:solidFill>
                  <a:srgbClr val="121CDE"/>
                </a:solidFill>
                <a:latin typeface="Times New Roman"/>
                <a:ea typeface="Times New Roman"/>
                <a:cs typeface="Times New Roman"/>
                <a:sym typeface="Times New Roman"/>
              </a:rPr>
            </a:br>
            <a:r>
              <a:rPr lang="en-US" sz="3600" b="1" dirty="0">
                <a:solidFill>
                  <a:schemeClr val="dk1"/>
                </a:solidFill>
                <a:latin typeface="Times New Roman"/>
                <a:ea typeface="Times New Roman"/>
                <a:cs typeface="Times New Roman"/>
                <a:sym typeface="Times New Roman"/>
              </a:rPr>
              <a:t>1.3 </a:t>
            </a:r>
            <a:r>
              <a:rPr lang="en-US" sz="3600" b="1" dirty="0" err="1">
                <a:solidFill>
                  <a:schemeClr val="dk1"/>
                </a:solidFill>
                <a:latin typeface="Times New Roman"/>
                <a:ea typeface="Times New Roman"/>
                <a:cs typeface="Times New Roman"/>
                <a:sym typeface="Times New Roman"/>
              </a:rPr>
              <a:t>Mục</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tiêu</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nội</a:t>
            </a:r>
            <a:r>
              <a:rPr lang="en-US" sz="3600" b="1" dirty="0">
                <a:solidFill>
                  <a:schemeClr val="dk1"/>
                </a:solidFill>
                <a:latin typeface="Times New Roman"/>
                <a:ea typeface="Times New Roman"/>
                <a:cs typeface="Times New Roman"/>
                <a:sym typeface="Times New Roman"/>
              </a:rPr>
              <a:t> dung, </a:t>
            </a:r>
            <a:r>
              <a:rPr lang="en-US" sz="3600" b="1" dirty="0" err="1">
                <a:solidFill>
                  <a:schemeClr val="dk1"/>
                </a:solidFill>
                <a:latin typeface="Times New Roman"/>
                <a:ea typeface="Times New Roman"/>
                <a:cs typeface="Times New Roman"/>
                <a:sym typeface="Times New Roman"/>
              </a:rPr>
              <a:t>phương</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pháp</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nghiên</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cứu</a:t>
            </a:r>
            <a:br>
              <a:rPr lang="en-US" sz="3600" b="1" dirty="0">
                <a:solidFill>
                  <a:srgbClr val="121CDE"/>
                </a:solidFill>
                <a:latin typeface="Times New Roman"/>
                <a:ea typeface="Times New Roman"/>
                <a:cs typeface="Times New Roman"/>
                <a:sym typeface="Times New Roman"/>
              </a:rPr>
            </a:br>
            <a:endParaRPr dirty="0">
              <a:solidFill>
                <a:schemeClr val="dk1"/>
              </a:solidFill>
            </a:endParaRPr>
          </a:p>
        </p:txBody>
      </p:sp>
      <p:grpSp>
        <p:nvGrpSpPr>
          <p:cNvPr id="310" name="Google Shape;310;p14"/>
          <p:cNvGrpSpPr/>
          <p:nvPr/>
        </p:nvGrpSpPr>
        <p:grpSpPr>
          <a:xfrm>
            <a:off x="376436" y="1880984"/>
            <a:ext cx="11439128" cy="4752561"/>
            <a:chOff x="240254" y="1328548"/>
            <a:chExt cx="11439128" cy="4752561"/>
          </a:xfrm>
        </p:grpSpPr>
        <p:sp>
          <p:nvSpPr>
            <p:cNvPr id="311" name="Google Shape;311;p14"/>
            <p:cNvSpPr/>
            <p:nvPr/>
          </p:nvSpPr>
          <p:spPr>
            <a:xfrm>
              <a:off x="240254" y="2448248"/>
              <a:ext cx="5448200" cy="870981"/>
            </a:xfrm>
            <a:prstGeom prst="rect">
              <a:avLst/>
            </a:prstGeom>
            <a:noFill/>
            <a:ln>
              <a:noFill/>
            </a:ln>
          </p:spPr>
          <p:txBody>
            <a:bodyPr spcFirstLastPara="1" wrap="square" lIns="76200" tIns="76200" rIns="76200" bIns="76200" anchor="ctr" anchorCtr="0">
              <a:noAutofit/>
            </a:bodyPr>
            <a:lstStyle/>
            <a:p>
              <a:pPr marL="228600" marR="0" lvl="1" indent="-228600" algn="l" rtl="0">
                <a:lnSpc>
                  <a:spcPct val="150000"/>
                </a:lnSpc>
                <a:spcBef>
                  <a:spcPts val="0"/>
                </a:spcBef>
                <a:spcAft>
                  <a:spcPts val="0"/>
                </a:spcAft>
                <a:buClr>
                  <a:srgbClr val="000000"/>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Tổng hợp MFO-TiO</a:t>
              </a:r>
              <a:r>
                <a:rPr lang="en-US" sz="2000" b="1" i="0" u="none" strike="noStrike" cap="none" baseline="-25000">
                  <a:solidFill>
                    <a:schemeClr val="dk1"/>
                  </a:solidFill>
                  <a:latin typeface="Times New Roman"/>
                  <a:ea typeface="Times New Roman"/>
                  <a:cs typeface="Times New Roman"/>
                  <a:sym typeface="Times New Roman"/>
                </a:rPr>
                <a:t>2</a:t>
              </a:r>
              <a:r>
                <a:rPr lang="en-US" sz="2000" b="1" i="0" u="none" strike="noStrike" cap="none">
                  <a:solidFill>
                    <a:schemeClr val="dk1"/>
                  </a:solidFill>
                  <a:latin typeface="Times New Roman"/>
                  <a:ea typeface="Times New Roman"/>
                  <a:cs typeface="Times New Roman"/>
                  <a:sym typeface="Times New Roman"/>
                </a:rPr>
                <a:t>: Sol-gel</a:t>
              </a:r>
              <a:endParaRPr sz="2000" b="1" i="0" u="none" strike="noStrike" cap="none">
                <a:solidFill>
                  <a:schemeClr val="dk1"/>
                </a:solidFill>
                <a:latin typeface="Times New Roman"/>
                <a:ea typeface="Times New Roman"/>
                <a:cs typeface="Times New Roman"/>
                <a:sym typeface="Times New Roman"/>
              </a:endParaRPr>
            </a:p>
          </p:txBody>
        </p:sp>
        <p:sp>
          <p:nvSpPr>
            <p:cNvPr id="312" name="Google Shape;312;p14"/>
            <p:cNvSpPr/>
            <p:nvPr/>
          </p:nvSpPr>
          <p:spPr>
            <a:xfrm>
              <a:off x="558505" y="1448873"/>
              <a:ext cx="4705619" cy="985027"/>
            </a:xfrm>
            <a:prstGeom prst="rect">
              <a:avLst/>
            </a:prstGeom>
            <a:noFill/>
            <a:ln>
              <a:noFill/>
            </a:ln>
          </p:spPr>
          <p:txBody>
            <a:bodyPr spcFirstLastPara="1" wrap="square" lIns="76200" tIns="76200" rIns="76200" bIns="76200" anchor="ctr" anchorCtr="0">
              <a:noAutofit/>
            </a:bodyPr>
            <a:lstStyle/>
            <a:p>
              <a:pPr marL="0" marR="0" lvl="0" indent="0" algn="ctr" rtl="0">
                <a:lnSpc>
                  <a:spcPct val="150000"/>
                </a:lnSpc>
                <a:spcBef>
                  <a:spcPts val="0"/>
                </a:spcBef>
                <a:spcAft>
                  <a:spcPts val="0"/>
                </a:spcAft>
                <a:buNone/>
              </a:pPr>
              <a:r>
                <a:rPr lang="en-US" sz="2400" b="1" i="0" u="none" strike="noStrike" cap="none">
                  <a:solidFill>
                    <a:srgbClr val="FF0066"/>
                  </a:solidFill>
                  <a:latin typeface="Arial"/>
                  <a:ea typeface="Arial"/>
                  <a:cs typeface="Arial"/>
                  <a:sym typeface="Arial"/>
                </a:rPr>
                <a:t>Tổng hợp vật liệu MFO-TiO</a:t>
              </a:r>
              <a:r>
                <a:rPr lang="en-US" sz="2400" b="1" i="0" u="none" strike="noStrike" cap="none" baseline="-25000">
                  <a:solidFill>
                    <a:srgbClr val="FF0066"/>
                  </a:solidFill>
                  <a:latin typeface="Arial"/>
                  <a:ea typeface="Arial"/>
                  <a:cs typeface="Arial"/>
                  <a:sym typeface="Arial"/>
                </a:rPr>
                <a:t>2</a:t>
              </a:r>
              <a:endParaRPr sz="2400" b="1" i="0" u="none" strike="noStrike" cap="none">
                <a:solidFill>
                  <a:srgbClr val="FF0066"/>
                </a:solidFill>
                <a:latin typeface="Arial"/>
                <a:ea typeface="Arial"/>
                <a:cs typeface="Arial"/>
                <a:sym typeface="Arial"/>
              </a:endParaRPr>
            </a:p>
          </p:txBody>
        </p:sp>
        <p:sp>
          <p:nvSpPr>
            <p:cNvPr id="313" name="Google Shape;313;p14"/>
            <p:cNvSpPr/>
            <p:nvPr/>
          </p:nvSpPr>
          <p:spPr>
            <a:xfrm>
              <a:off x="5781903" y="1328548"/>
              <a:ext cx="5897479" cy="1254499"/>
            </a:xfrm>
            <a:prstGeom prst="rect">
              <a:avLst/>
            </a:prstGeom>
            <a:noFill/>
            <a:ln>
              <a:noFill/>
            </a:ln>
          </p:spPr>
          <p:txBody>
            <a:bodyPr spcFirstLastPara="1" wrap="square" lIns="76200" tIns="76200" rIns="76200" bIns="76200" anchor="t" anchorCtr="0">
              <a:noAutofit/>
            </a:bodyPr>
            <a:lstStyle/>
            <a:p>
              <a:pPr marL="0" marR="0" lvl="0" indent="0" algn="ctr" rtl="0">
                <a:lnSpc>
                  <a:spcPct val="150000"/>
                </a:lnSpc>
                <a:spcBef>
                  <a:spcPts val="0"/>
                </a:spcBef>
                <a:spcAft>
                  <a:spcPts val="0"/>
                </a:spcAft>
                <a:buNone/>
              </a:pPr>
              <a:r>
                <a:rPr lang="en-US" sz="2400" b="1" i="0" u="none" strike="noStrike" cap="none">
                  <a:solidFill>
                    <a:srgbClr val="FF0066"/>
                  </a:solidFill>
                  <a:latin typeface="Arial"/>
                  <a:ea typeface="Arial"/>
                  <a:cs typeface="Arial"/>
                  <a:sym typeface="Arial"/>
                </a:rPr>
                <a:t>Khảo sát hình thái cấu trúc vật liệu nano MFO-TiO</a:t>
              </a:r>
              <a:r>
                <a:rPr lang="en-US" sz="2400" b="1" i="0" u="none" strike="noStrike" cap="none" baseline="-25000">
                  <a:solidFill>
                    <a:srgbClr val="FF0066"/>
                  </a:solidFill>
                  <a:latin typeface="Arial"/>
                  <a:ea typeface="Arial"/>
                  <a:cs typeface="Arial"/>
                  <a:sym typeface="Arial"/>
                </a:rPr>
                <a:t>2</a:t>
              </a:r>
              <a:endParaRPr sz="2400" b="1" i="0" u="none" strike="noStrike" cap="none">
                <a:solidFill>
                  <a:srgbClr val="FF0066"/>
                </a:solidFill>
                <a:latin typeface="Arial"/>
                <a:ea typeface="Arial"/>
                <a:cs typeface="Arial"/>
                <a:sym typeface="Arial"/>
              </a:endParaRPr>
            </a:p>
          </p:txBody>
        </p:sp>
        <p:sp>
          <p:nvSpPr>
            <p:cNvPr id="314" name="Google Shape;314;p14"/>
            <p:cNvSpPr/>
            <p:nvPr/>
          </p:nvSpPr>
          <p:spPr>
            <a:xfrm>
              <a:off x="5959818" y="2583047"/>
              <a:ext cx="5030074" cy="1869897"/>
            </a:xfrm>
            <a:prstGeom prst="rect">
              <a:avLst/>
            </a:prstGeom>
            <a:noFill/>
            <a:ln>
              <a:noFill/>
            </a:ln>
          </p:spPr>
          <p:txBody>
            <a:bodyPr spcFirstLastPara="1" wrap="square" lIns="76200" tIns="76200" rIns="76200" bIns="76200" anchor="ctr" anchorCtr="0">
              <a:noAutofit/>
            </a:bodyPr>
            <a:lstStyle/>
            <a:p>
              <a:pPr marL="228600" marR="0" lvl="1" indent="-228600" algn="l" rtl="0">
                <a:lnSpc>
                  <a:spcPct val="150000"/>
                </a:lnSpc>
                <a:spcBef>
                  <a:spcPts val="0"/>
                </a:spcBef>
                <a:spcAft>
                  <a:spcPts val="0"/>
                </a:spcAft>
                <a:buClr>
                  <a:srgbClr val="000000"/>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Giản đồ XRD</a:t>
              </a:r>
              <a:endParaRPr/>
            </a:p>
            <a:p>
              <a:pPr marL="228600" marR="0" lvl="1" indent="-228600" algn="l" rtl="0">
                <a:lnSpc>
                  <a:spcPct val="150000"/>
                </a:lnSpc>
                <a:spcBef>
                  <a:spcPts val="300"/>
                </a:spcBef>
                <a:spcAft>
                  <a:spcPts val="0"/>
                </a:spcAft>
                <a:buClr>
                  <a:srgbClr val="000000"/>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Phổ FTIR</a:t>
              </a:r>
              <a:endParaRPr/>
            </a:p>
            <a:p>
              <a:pPr marL="228600" marR="0" lvl="1" indent="-228600" algn="l" rtl="0">
                <a:lnSpc>
                  <a:spcPct val="150000"/>
                </a:lnSpc>
                <a:spcBef>
                  <a:spcPts val="300"/>
                </a:spcBef>
                <a:spcAft>
                  <a:spcPts val="0"/>
                </a:spcAft>
                <a:buClr>
                  <a:srgbClr val="000000"/>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Phổ Raman</a:t>
              </a:r>
              <a:endParaRPr/>
            </a:p>
            <a:p>
              <a:pPr marL="228600" marR="0" lvl="1" indent="-228600" algn="l" rtl="0">
                <a:lnSpc>
                  <a:spcPct val="150000"/>
                </a:lnSpc>
                <a:spcBef>
                  <a:spcPts val="300"/>
                </a:spcBef>
                <a:spcAft>
                  <a:spcPts val="0"/>
                </a:spcAft>
                <a:buClr>
                  <a:srgbClr val="000000"/>
                </a:buClr>
                <a:buSzPts val="2000"/>
                <a:buFont typeface="Arial"/>
                <a:buChar char="••"/>
              </a:pPr>
              <a:r>
                <a:rPr lang="en-US" sz="2000" b="1" i="0" u="none" strike="noStrike" cap="none">
                  <a:solidFill>
                    <a:schemeClr val="dk1"/>
                  </a:solidFill>
                  <a:latin typeface="Times New Roman"/>
                  <a:ea typeface="Times New Roman"/>
                  <a:cs typeface="Times New Roman"/>
                  <a:sym typeface="Times New Roman"/>
                </a:rPr>
                <a:t>Ảnh SEM</a:t>
              </a:r>
              <a:endParaRPr sz="2000" b="1" i="0" u="none" strike="noStrike" cap="none">
                <a:solidFill>
                  <a:schemeClr val="dk1"/>
                </a:solidFill>
                <a:latin typeface="Times New Roman"/>
                <a:ea typeface="Times New Roman"/>
                <a:cs typeface="Times New Roman"/>
                <a:sym typeface="Times New Roman"/>
              </a:endParaRPr>
            </a:p>
          </p:txBody>
        </p:sp>
        <p:cxnSp>
          <p:nvCxnSpPr>
            <p:cNvPr id="315" name="Google Shape;315;p14"/>
            <p:cNvCxnSpPr/>
            <p:nvPr/>
          </p:nvCxnSpPr>
          <p:spPr>
            <a:xfrm>
              <a:off x="5735178" y="1513690"/>
              <a:ext cx="0" cy="4567419"/>
            </a:xfrm>
            <a:prstGeom prst="straightConnector1">
              <a:avLst/>
            </a:prstGeom>
            <a:noFill/>
            <a:ln w="38100" cap="flat" cmpd="sng">
              <a:solidFill>
                <a:srgbClr val="FF0000"/>
              </a:solidFill>
              <a:prstDash val="solid"/>
              <a:round/>
              <a:headEnd type="none" w="sm" len="sm"/>
              <a:tailEnd type="none" w="sm" len="sm"/>
            </a:ln>
          </p:spPr>
        </p:cxnSp>
      </p:grpSp>
      <p:sp>
        <p:nvSpPr>
          <p:cNvPr id="316" name="Google Shape;316;p14"/>
          <p:cNvSpPr txBox="1"/>
          <p:nvPr/>
        </p:nvSpPr>
        <p:spPr>
          <a:xfrm>
            <a:off x="652214" y="1505881"/>
            <a:ext cx="1068441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sng" strike="noStrike" cap="none">
                <a:solidFill>
                  <a:srgbClr val="0070C0"/>
                </a:solidFill>
                <a:latin typeface="Times New Roman"/>
                <a:ea typeface="Times New Roman"/>
                <a:cs typeface="Times New Roman"/>
                <a:sym typeface="Times New Roman"/>
              </a:rPr>
              <a:t>Phương pháp nghiên cứu</a:t>
            </a:r>
            <a:endParaRPr/>
          </a:p>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 </a:t>
            </a:r>
            <a:endParaRPr/>
          </a:p>
        </p:txBody>
      </p:sp>
      <p:sp>
        <p:nvSpPr>
          <p:cNvPr id="317" name="Google Shape;317;p14"/>
          <p:cNvSpPr/>
          <p:nvPr/>
        </p:nvSpPr>
        <p:spPr>
          <a:xfrm>
            <a:off x="376436" y="1631217"/>
            <a:ext cx="275778" cy="262646"/>
          </a:xfrm>
          <a:prstGeom prst="pentagon">
            <a:avLst>
              <a:gd name="hf" fmla="val 105146"/>
              <a:gd name="vf" fmla="val 11055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sp>
        <p:nvSpPr>
          <p:cNvPr id="318" name="Google Shape;318;p14"/>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10</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5"/>
          <p:cNvSpPr txBox="1">
            <a:spLocks noGrp="1"/>
          </p:cNvSpPr>
          <p:nvPr>
            <p:ph type="title"/>
          </p:nvPr>
        </p:nvSpPr>
        <p:spPr>
          <a:xfrm>
            <a:off x="53474" y="37727"/>
            <a:ext cx="12079705" cy="21642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2.1.1 NGUYÊN LIỆU VÀ HÓA CHẤT</a:t>
            </a:r>
            <a:br>
              <a:rPr lang="en-US" sz="3600" b="1">
                <a:solidFill>
                  <a:srgbClr val="121CDE"/>
                </a:solidFill>
                <a:latin typeface="Times New Roman"/>
                <a:ea typeface="Times New Roman"/>
                <a:cs typeface="Times New Roman"/>
                <a:sym typeface="Times New Roman"/>
              </a:rPr>
            </a:br>
            <a:endParaRPr>
              <a:solidFill>
                <a:schemeClr val="dk1"/>
              </a:solidFill>
            </a:endParaRPr>
          </a:p>
        </p:txBody>
      </p:sp>
      <p:graphicFrame>
        <p:nvGraphicFramePr>
          <p:cNvPr id="325" name="Google Shape;325;p15"/>
          <p:cNvGraphicFramePr/>
          <p:nvPr>
            <p:extLst>
              <p:ext uri="{D42A27DB-BD31-4B8C-83A1-F6EECF244321}">
                <p14:modId xmlns:p14="http://schemas.microsoft.com/office/powerpoint/2010/main" val="3061042480"/>
              </p:ext>
            </p:extLst>
          </p:nvPr>
        </p:nvGraphicFramePr>
        <p:xfrm>
          <a:off x="1593596" y="1354148"/>
          <a:ext cx="8999475" cy="5275750"/>
        </p:xfrm>
        <a:graphic>
          <a:graphicData uri="http://schemas.openxmlformats.org/drawingml/2006/table">
            <a:tbl>
              <a:tblPr firstRow="1" bandRow="1">
                <a:noFill/>
                <a:tableStyleId>{78ED15E2-876E-4E5E-B4D1-FED3E22CB9E2}</a:tableStyleId>
              </a:tblPr>
              <a:tblGrid>
                <a:gridCol w="990975">
                  <a:extLst>
                    <a:ext uri="{9D8B030D-6E8A-4147-A177-3AD203B41FA5}">
                      <a16:colId xmlns:a16="http://schemas.microsoft.com/office/drawing/2014/main" val="20000"/>
                    </a:ext>
                  </a:extLst>
                </a:gridCol>
                <a:gridCol w="3480325">
                  <a:extLst>
                    <a:ext uri="{9D8B030D-6E8A-4147-A177-3AD203B41FA5}">
                      <a16:colId xmlns:a16="http://schemas.microsoft.com/office/drawing/2014/main" val="20001"/>
                    </a:ext>
                  </a:extLst>
                </a:gridCol>
                <a:gridCol w="2278300">
                  <a:extLst>
                    <a:ext uri="{9D8B030D-6E8A-4147-A177-3AD203B41FA5}">
                      <a16:colId xmlns:a16="http://schemas.microsoft.com/office/drawing/2014/main" val="20002"/>
                    </a:ext>
                  </a:extLst>
                </a:gridCol>
                <a:gridCol w="2249875">
                  <a:extLst>
                    <a:ext uri="{9D8B030D-6E8A-4147-A177-3AD203B41FA5}">
                      <a16:colId xmlns:a16="http://schemas.microsoft.com/office/drawing/2014/main" val="20003"/>
                    </a:ext>
                  </a:extLst>
                </a:gridCol>
              </a:tblGrid>
              <a:tr h="527575">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STT</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Hóa chất</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Công thức</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Trạng thái</a:t>
                      </a:r>
                      <a:endParaRPr/>
                    </a:p>
                  </a:txBody>
                  <a:tcPr marL="91450" marR="91450" marT="45725" marB="45725"/>
                </a:tc>
                <a:extLst>
                  <a:ext uri="{0D108BD9-81ED-4DB2-BD59-A6C34878D82A}">
                    <a16:rowId xmlns:a16="http://schemas.microsoft.com/office/drawing/2014/main" val="10000"/>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Magnesium nitrate hexahydrate</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Mg(NO</a:t>
                      </a:r>
                      <a:r>
                        <a:rPr lang="en-US" sz="1800" b="1" u="none" strike="noStrike" cap="none" baseline="-25000">
                          <a:solidFill>
                            <a:schemeClr val="dk1"/>
                          </a:solidFill>
                          <a:latin typeface="Times New Roman"/>
                          <a:ea typeface="Times New Roman"/>
                          <a:cs typeface="Times New Roman"/>
                          <a:sym typeface="Times New Roman"/>
                        </a:rPr>
                        <a:t>3</a:t>
                      </a:r>
                      <a:r>
                        <a:rPr lang="en-US" sz="1800" b="1" u="none" strike="noStrike" cap="none">
                          <a:solidFill>
                            <a:schemeClr val="dk1"/>
                          </a:solidFill>
                          <a:latin typeface="Times New Roman"/>
                          <a:ea typeface="Times New Roman"/>
                          <a:cs typeface="Times New Roman"/>
                          <a:sym typeface="Times New Roman"/>
                        </a:rPr>
                        <a:t>)</a:t>
                      </a:r>
                      <a:r>
                        <a:rPr lang="en-US" sz="1800" b="1" u="none" strike="noStrike" cap="none" baseline="-25000">
                          <a:solidFill>
                            <a:schemeClr val="dk1"/>
                          </a:solidFill>
                          <a:latin typeface="Times New Roman"/>
                          <a:ea typeface="Times New Roman"/>
                          <a:cs typeface="Times New Roman"/>
                          <a:sym typeface="Times New Roman"/>
                        </a:rPr>
                        <a:t>2</a:t>
                      </a:r>
                      <a:r>
                        <a:rPr lang="en-US" sz="1800" b="1" u="none" strike="noStrike" cap="none">
                          <a:solidFill>
                            <a:schemeClr val="dk1"/>
                          </a:solidFill>
                          <a:latin typeface="Times New Roman"/>
                          <a:ea typeface="Times New Roman"/>
                          <a:cs typeface="Times New Roman"/>
                          <a:sym typeface="Times New Roman"/>
                        </a:rPr>
                        <a:t>.6H</a:t>
                      </a:r>
                      <a:r>
                        <a:rPr lang="en-US" sz="1800" b="1" u="none" strike="noStrike" cap="none" baseline="-25000">
                          <a:solidFill>
                            <a:schemeClr val="dk1"/>
                          </a:solidFill>
                          <a:latin typeface="Times New Roman"/>
                          <a:ea typeface="Times New Roman"/>
                          <a:cs typeface="Times New Roman"/>
                          <a:sym typeface="Times New Roman"/>
                        </a:rPr>
                        <a:t>2</a:t>
                      </a:r>
                      <a:r>
                        <a:rPr lang="en-US" sz="1800" b="1" u="none" strike="noStrike" cap="none">
                          <a:solidFill>
                            <a:schemeClr val="dk1"/>
                          </a:solidFill>
                          <a:latin typeface="Times New Roman"/>
                          <a:ea typeface="Times New Roman"/>
                          <a:cs typeface="Times New Roman"/>
                          <a:sym typeface="Times New Roman"/>
                        </a:rPr>
                        <a:t>O</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1"/>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2</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a:latin typeface="Times New Roman"/>
                          <a:ea typeface="Times New Roman"/>
                          <a:cs typeface="Times New Roman"/>
                          <a:sym typeface="Times New Roman"/>
                        </a:rPr>
                        <a:t>Iron (III) nitrate</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Fe(NO</a:t>
                      </a:r>
                      <a:r>
                        <a:rPr lang="en-US" sz="1800" b="1" u="none" strike="noStrike" cap="none" baseline="-25000">
                          <a:solidFill>
                            <a:schemeClr val="dk1"/>
                          </a:solidFill>
                          <a:latin typeface="Times New Roman"/>
                          <a:ea typeface="Times New Roman"/>
                          <a:cs typeface="Times New Roman"/>
                          <a:sym typeface="Times New Roman"/>
                        </a:rPr>
                        <a:t>3</a:t>
                      </a:r>
                      <a:r>
                        <a:rPr lang="en-US" sz="1800" b="1" u="none" strike="noStrike" cap="none">
                          <a:solidFill>
                            <a:schemeClr val="dk1"/>
                          </a:solidFill>
                          <a:latin typeface="Times New Roman"/>
                          <a:ea typeface="Times New Roman"/>
                          <a:cs typeface="Times New Roman"/>
                          <a:sym typeface="Times New Roman"/>
                        </a:rPr>
                        <a:t>)</a:t>
                      </a:r>
                      <a:r>
                        <a:rPr lang="en-US" sz="1800" b="1" u="none" strike="noStrike" cap="none" baseline="-25000">
                          <a:solidFill>
                            <a:schemeClr val="dk1"/>
                          </a:solidFill>
                          <a:latin typeface="Times New Roman"/>
                          <a:ea typeface="Times New Roman"/>
                          <a:cs typeface="Times New Roman"/>
                          <a:sym typeface="Times New Roman"/>
                        </a:rPr>
                        <a:t>3</a:t>
                      </a:r>
                      <a:r>
                        <a:rPr lang="en-US" sz="1800" b="1" u="none" strike="noStrike" cap="none">
                          <a:solidFill>
                            <a:schemeClr val="dk1"/>
                          </a:solidFill>
                          <a:latin typeface="Times New Roman"/>
                          <a:ea typeface="Times New Roman"/>
                          <a:cs typeface="Times New Roman"/>
                          <a:sym typeface="Times New Roman"/>
                        </a:rPr>
                        <a:t>.9H</a:t>
                      </a:r>
                      <a:r>
                        <a:rPr lang="en-US" sz="1800" b="1" u="none" strike="noStrike" cap="none" baseline="-25000">
                          <a:solidFill>
                            <a:schemeClr val="dk1"/>
                          </a:solidFill>
                          <a:latin typeface="Times New Roman"/>
                          <a:ea typeface="Times New Roman"/>
                          <a:cs typeface="Times New Roman"/>
                          <a:sym typeface="Times New Roman"/>
                        </a:rPr>
                        <a:t>2</a:t>
                      </a:r>
                      <a:r>
                        <a:rPr lang="en-US" sz="1800" b="1" u="none" strike="noStrike" cap="none">
                          <a:solidFill>
                            <a:schemeClr val="dk1"/>
                          </a:solidFill>
                          <a:latin typeface="Times New Roman"/>
                          <a:ea typeface="Times New Roman"/>
                          <a:cs typeface="Times New Roman"/>
                          <a:sym typeface="Times New Roman"/>
                        </a:rPr>
                        <a:t>O</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2"/>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3</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a:latin typeface="Times New Roman"/>
                          <a:ea typeface="Times New Roman"/>
                          <a:cs typeface="Times New Roman"/>
                          <a:sym typeface="Times New Roman"/>
                        </a:rPr>
                        <a:t>Titan (III) </a:t>
                      </a:r>
                      <a:r>
                        <a:rPr lang="en-US" sz="1800" b="1" u="none" strike="noStrike" cap="none" dirty="0" err="1">
                          <a:latin typeface="Times New Roman"/>
                          <a:ea typeface="Times New Roman"/>
                          <a:cs typeface="Times New Roman"/>
                          <a:sym typeface="Times New Roman"/>
                        </a:rPr>
                        <a:t>isopropoxide</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err="1">
                          <a:latin typeface="Times New Roman"/>
                          <a:ea typeface="Times New Roman"/>
                          <a:cs typeface="Times New Roman"/>
                          <a:sym typeface="Times New Roman"/>
                        </a:rPr>
                        <a:t>Ti</a:t>
                      </a:r>
                      <a:r>
                        <a:rPr lang="en-US" sz="1800" b="1" u="none" strike="noStrike" cap="none" dirty="0">
                          <a:latin typeface="Times New Roman"/>
                          <a:ea typeface="Times New Roman"/>
                          <a:cs typeface="Times New Roman"/>
                          <a:sym typeface="Times New Roman"/>
                        </a:rPr>
                        <a:t>(OCH(</a:t>
                      </a:r>
                      <a:r>
                        <a:rPr lang="en-US" sz="1800" b="1" u="none" strike="noStrike" cap="none" baseline="0" dirty="0">
                          <a:latin typeface="Times New Roman"/>
                          <a:ea typeface="Times New Roman"/>
                          <a:cs typeface="Times New Roman"/>
                          <a:sym typeface="Times New Roman"/>
                        </a:rPr>
                        <a:t>CH</a:t>
                      </a:r>
                      <a:r>
                        <a:rPr lang="en-US" sz="1800" b="1" u="none" strike="noStrike" cap="none" baseline="-25000" dirty="0">
                          <a:latin typeface="Times New Roman"/>
                          <a:ea typeface="Times New Roman"/>
                          <a:cs typeface="Times New Roman"/>
                          <a:sym typeface="Times New Roman"/>
                        </a:rPr>
                        <a:t>3</a:t>
                      </a:r>
                      <a:r>
                        <a:rPr lang="en-US" sz="1800" b="1" u="none" strike="noStrike" cap="none" baseline="0" dirty="0">
                          <a:latin typeface="Times New Roman"/>
                          <a:ea typeface="Times New Roman"/>
                          <a:cs typeface="Times New Roman"/>
                          <a:sym typeface="Times New Roman"/>
                        </a:rPr>
                        <a:t>)</a:t>
                      </a:r>
                      <a:r>
                        <a:rPr lang="en-US" sz="1800" b="1" u="none" strike="noStrike" cap="none" baseline="-25000" dirty="0">
                          <a:latin typeface="Times New Roman"/>
                          <a:ea typeface="Times New Roman"/>
                          <a:cs typeface="Times New Roman"/>
                          <a:sym typeface="Times New Roman"/>
                        </a:rPr>
                        <a:t>2</a:t>
                      </a:r>
                      <a:r>
                        <a:rPr lang="en-US" sz="1800" b="1" u="none" strike="noStrike" cap="none" baseline="0" dirty="0">
                          <a:latin typeface="Times New Roman"/>
                          <a:ea typeface="Times New Roman"/>
                          <a:cs typeface="Times New Roman"/>
                          <a:sym typeface="Times New Roman"/>
                        </a:rPr>
                        <a:t>)</a:t>
                      </a:r>
                      <a:r>
                        <a:rPr lang="en-US" sz="1800" b="1" u="none" strike="noStrike" cap="none" baseline="-25000" dirty="0">
                          <a:latin typeface="Times New Roman"/>
                          <a:ea typeface="Times New Roman"/>
                          <a:cs typeface="Times New Roman"/>
                          <a:sym typeface="Times New Roman"/>
                        </a:rPr>
                        <a:t>4</a:t>
                      </a:r>
                      <a:endParaRPr sz="1800" b="1" u="none" strike="noStrike" cap="none" baseline="0" dirty="0">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3"/>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4</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Acid acetic</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CH</a:t>
                      </a:r>
                      <a:r>
                        <a:rPr lang="en-US" sz="1800" b="1" u="none" strike="noStrike" cap="none" baseline="-25000">
                          <a:latin typeface="Times New Roman"/>
                          <a:ea typeface="Times New Roman"/>
                          <a:cs typeface="Times New Roman"/>
                          <a:sym typeface="Times New Roman"/>
                        </a:rPr>
                        <a:t>3</a:t>
                      </a:r>
                      <a:r>
                        <a:rPr lang="en-US" sz="1800" b="1" u="none" strike="noStrike" cap="none">
                          <a:latin typeface="Times New Roman"/>
                          <a:ea typeface="Times New Roman"/>
                          <a:cs typeface="Times New Roman"/>
                          <a:sym typeface="Times New Roman"/>
                        </a:rPr>
                        <a:t>COOH</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Lỏng</a:t>
                      </a:r>
                      <a:endParaRPr/>
                    </a:p>
                  </a:txBody>
                  <a:tcPr marL="91450" marR="91450" marT="45725" marB="45725"/>
                </a:tc>
                <a:extLst>
                  <a:ext uri="{0D108BD9-81ED-4DB2-BD59-A6C34878D82A}">
                    <a16:rowId xmlns:a16="http://schemas.microsoft.com/office/drawing/2014/main" val="10004"/>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5</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Ammonia</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NH</a:t>
                      </a:r>
                      <a:r>
                        <a:rPr lang="en-US" sz="1800" b="1" u="none" strike="noStrike" cap="none" baseline="-25000">
                          <a:latin typeface="Times New Roman"/>
                          <a:ea typeface="Times New Roman"/>
                          <a:cs typeface="Times New Roman"/>
                          <a:sym typeface="Times New Roman"/>
                        </a:rPr>
                        <a:t>3</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Lỏng</a:t>
                      </a:r>
                      <a:endParaRPr/>
                    </a:p>
                  </a:txBody>
                  <a:tcPr marL="91450" marR="91450" marT="45725" marB="45725"/>
                </a:tc>
                <a:extLst>
                  <a:ext uri="{0D108BD9-81ED-4DB2-BD59-A6C34878D82A}">
                    <a16:rowId xmlns:a16="http://schemas.microsoft.com/office/drawing/2014/main" val="10005"/>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6</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Hydrogen peroxide</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H</a:t>
                      </a:r>
                      <a:r>
                        <a:rPr lang="en-US" sz="1800" b="1" u="none" strike="noStrike" cap="none" baseline="-25000">
                          <a:latin typeface="Times New Roman"/>
                          <a:ea typeface="Times New Roman"/>
                          <a:cs typeface="Times New Roman"/>
                          <a:sym typeface="Times New Roman"/>
                        </a:rPr>
                        <a:t>2</a:t>
                      </a:r>
                      <a:r>
                        <a:rPr lang="en-US" sz="1800" b="1" u="none" strike="noStrike" cap="none">
                          <a:latin typeface="Times New Roman"/>
                          <a:ea typeface="Times New Roman"/>
                          <a:cs typeface="Times New Roman"/>
                          <a:sym typeface="Times New Roman"/>
                        </a:rPr>
                        <a:t>O</a:t>
                      </a:r>
                      <a:r>
                        <a:rPr lang="en-US" sz="1800" b="1" u="none" strike="noStrike" cap="none" baseline="-25000">
                          <a:latin typeface="Times New Roman"/>
                          <a:ea typeface="Times New Roman"/>
                          <a:cs typeface="Times New Roman"/>
                          <a:sym typeface="Times New Roman"/>
                        </a:rPr>
                        <a:t>2</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Lỏng</a:t>
                      </a:r>
                      <a:endParaRPr/>
                    </a:p>
                  </a:txBody>
                  <a:tcPr marL="91450" marR="91450" marT="45725" marB="45725"/>
                </a:tc>
                <a:extLst>
                  <a:ext uri="{0D108BD9-81ED-4DB2-BD59-A6C34878D82A}">
                    <a16:rowId xmlns:a16="http://schemas.microsoft.com/office/drawing/2014/main" val="10006"/>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7</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Methylene blue</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i="0" u="none" strike="noStrike" cap="none">
                          <a:solidFill>
                            <a:srgbClr val="202124"/>
                          </a:solidFill>
                          <a:latin typeface="Times New Roman"/>
                          <a:ea typeface="Times New Roman"/>
                          <a:cs typeface="Times New Roman"/>
                          <a:sym typeface="Times New Roman"/>
                        </a:rPr>
                        <a:t>C</a:t>
                      </a:r>
                      <a:r>
                        <a:rPr lang="en-US" sz="1800" b="1" i="0" u="none" strike="noStrike" cap="none" baseline="-25000">
                          <a:solidFill>
                            <a:srgbClr val="202124"/>
                          </a:solidFill>
                          <a:latin typeface="Times New Roman"/>
                          <a:ea typeface="Times New Roman"/>
                          <a:cs typeface="Times New Roman"/>
                          <a:sym typeface="Times New Roman"/>
                        </a:rPr>
                        <a:t>16</a:t>
                      </a:r>
                      <a:r>
                        <a:rPr lang="en-US" sz="1800" b="1" i="0" u="none" strike="noStrike" cap="none">
                          <a:solidFill>
                            <a:srgbClr val="202124"/>
                          </a:solidFill>
                          <a:latin typeface="Times New Roman"/>
                          <a:ea typeface="Times New Roman"/>
                          <a:cs typeface="Times New Roman"/>
                          <a:sym typeface="Times New Roman"/>
                        </a:rPr>
                        <a:t>H</a:t>
                      </a:r>
                      <a:r>
                        <a:rPr lang="en-US" sz="1800" b="1" i="0" u="none" strike="noStrike" cap="none" baseline="-25000">
                          <a:solidFill>
                            <a:srgbClr val="202124"/>
                          </a:solidFill>
                          <a:latin typeface="Times New Roman"/>
                          <a:ea typeface="Times New Roman"/>
                          <a:cs typeface="Times New Roman"/>
                          <a:sym typeface="Times New Roman"/>
                        </a:rPr>
                        <a:t>18</a:t>
                      </a:r>
                      <a:r>
                        <a:rPr lang="en-US" sz="1800" b="1" i="0" u="none" strike="noStrike" cap="none">
                          <a:solidFill>
                            <a:srgbClr val="202124"/>
                          </a:solidFill>
                          <a:latin typeface="Times New Roman"/>
                          <a:ea typeface="Times New Roman"/>
                          <a:cs typeface="Times New Roman"/>
                          <a:sym typeface="Times New Roman"/>
                        </a:rPr>
                        <a:t>ClN</a:t>
                      </a:r>
                      <a:r>
                        <a:rPr lang="en-US" sz="1800" b="1" i="0" u="none" strike="noStrike" cap="none" baseline="-25000">
                          <a:solidFill>
                            <a:srgbClr val="202124"/>
                          </a:solidFill>
                          <a:latin typeface="Times New Roman"/>
                          <a:ea typeface="Times New Roman"/>
                          <a:cs typeface="Times New Roman"/>
                          <a:sym typeface="Times New Roman"/>
                        </a:rPr>
                        <a:t>3</a:t>
                      </a:r>
                      <a:r>
                        <a:rPr lang="en-US" sz="1800" b="1" i="0" u="none" strike="noStrike" cap="none">
                          <a:solidFill>
                            <a:srgbClr val="202124"/>
                          </a:solidFill>
                          <a:latin typeface="Times New Roman"/>
                          <a:ea typeface="Times New Roman"/>
                          <a:cs typeface="Times New Roman"/>
                          <a:sym typeface="Times New Roman"/>
                        </a:rPr>
                        <a:t>S</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7"/>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8</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a:latin typeface="Times New Roman"/>
                          <a:ea typeface="Times New Roman"/>
                          <a:cs typeface="Times New Roman"/>
                          <a:sym typeface="Times New Roman"/>
                        </a:rPr>
                        <a:t>Chitosan</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800" b="1" i="0" u="none" strike="noStrike" cap="none">
                          <a:solidFill>
                            <a:srgbClr val="202124"/>
                          </a:solidFill>
                          <a:latin typeface="Times New Roman"/>
                          <a:ea typeface="Times New Roman"/>
                          <a:cs typeface="Times New Roman"/>
                          <a:sym typeface="Times New Roman"/>
                        </a:rPr>
                        <a:t>C</a:t>
                      </a:r>
                      <a:r>
                        <a:rPr lang="en-US" sz="1800" b="1" i="0" u="none" strike="noStrike" cap="none" baseline="-25000">
                          <a:solidFill>
                            <a:srgbClr val="202124"/>
                          </a:solidFill>
                          <a:latin typeface="Times New Roman"/>
                          <a:ea typeface="Times New Roman"/>
                          <a:cs typeface="Times New Roman"/>
                          <a:sym typeface="Times New Roman"/>
                        </a:rPr>
                        <a:t>56</a:t>
                      </a:r>
                      <a:r>
                        <a:rPr lang="en-US" sz="1800" b="1" i="0" u="none" strike="noStrike" cap="none">
                          <a:solidFill>
                            <a:srgbClr val="202124"/>
                          </a:solidFill>
                          <a:latin typeface="Times New Roman"/>
                          <a:ea typeface="Times New Roman"/>
                          <a:cs typeface="Times New Roman"/>
                          <a:sym typeface="Times New Roman"/>
                        </a:rPr>
                        <a:t>H</a:t>
                      </a:r>
                      <a:r>
                        <a:rPr lang="en-US" sz="1800" b="1" i="0" u="none" strike="noStrike" cap="none" baseline="-25000">
                          <a:solidFill>
                            <a:srgbClr val="202124"/>
                          </a:solidFill>
                          <a:latin typeface="Times New Roman"/>
                          <a:ea typeface="Times New Roman"/>
                          <a:cs typeface="Times New Roman"/>
                          <a:sym typeface="Times New Roman"/>
                        </a:rPr>
                        <a:t>103</a:t>
                      </a:r>
                      <a:r>
                        <a:rPr lang="en-US" sz="1800" b="1" i="0" u="none" strike="noStrike" cap="none">
                          <a:solidFill>
                            <a:srgbClr val="202124"/>
                          </a:solidFill>
                          <a:latin typeface="Times New Roman"/>
                          <a:ea typeface="Times New Roman"/>
                          <a:cs typeface="Times New Roman"/>
                          <a:sym typeface="Times New Roman"/>
                        </a:rPr>
                        <a:t>N</a:t>
                      </a:r>
                      <a:r>
                        <a:rPr lang="en-US" sz="1800" b="1" i="0" u="none" strike="noStrike" cap="none" baseline="-25000">
                          <a:solidFill>
                            <a:srgbClr val="202124"/>
                          </a:solidFill>
                          <a:latin typeface="Times New Roman"/>
                          <a:ea typeface="Times New Roman"/>
                          <a:cs typeface="Times New Roman"/>
                          <a:sym typeface="Times New Roman"/>
                        </a:rPr>
                        <a:t>9</a:t>
                      </a:r>
                      <a:r>
                        <a:rPr lang="en-US" sz="1800" b="1" i="0" u="none" strike="noStrike" cap="none">
                          <a:solidFill>
                            <a:srgbClr val="202124"/>
                          </a:solidFill>
                          <a:latin typeface="Times New Roman"/>
                          <a:ea typeface="Times New Roman"/>
                          <a:cs typeface="Times New Roman"/>
                          <a:sym typeface="Times New Roman"/>
                        </a:rPr>
                        <a:t>O</a:t>
                      </a:r>
                      <a:r>
                        <a:rPr lang="en-US" sz="1800" b="1" i="0" u="none" strike="noStrike" cap="none" baseline="-25000">
                          <a:solidFill>
                            <a:srgbClr val="202124"/>
                          </a:solidFill>
                          <a:latin typeface="Times New Roman"/>
                          <a:ea typeface="Times New Roman"/>
                          <a:cs typeface="Times New Roman"/>
                          <a:sym typeface="Times New Roman"/>
                        </a:rPr>
                        <a:t>39</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8"/>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9</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Ethanol</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C</a:t>
                      </a:r>
                      <a:r>
                        <a:rPr lang="en-US" sz="1800" b="1" u="none" strike="noStrike" cap="none" baseline="-25000">
                          <a:latin typeface="Times New Roman"/>
                          <a:ea typeface="Times New Roman"/>
                          <a:cs typeface="Times New Roman"/>
                          <a:sym typeface="Times New Roman"/>
                        </a:rPr>
                        <a:t>2</a:t>
                      </a:r>
                      <a:r>
                        <a:rPr lang="en-US" sz="1800" b="1" u="none" strike="noStrike" cap="none">
                          <a:latin typeface="Times New Roman"/>
                          <a:ea typeface="Times New Roman"/>
                          <a:cs typeface="Times New Roman"/>
                          <a:sym typeface="Times New Roman"/>
                        </a:rPr>
                        <a:t>H</a:t>
                      </a:r>
                      <a:r>
                        <a:rPr lang="en-US" sz="1800" b="1" u="none" strike="noStrike" cap="none" baseline="-25000">
                          <a:latin typeface="Times New Roman"/>
                          <a:ea typeface="Times New Roman"/>
                          <a:cs typeface="Times New Roman"/>
                          <a:sym typeface="Times New Roman"/>
                        </a:rPr>
                        <a:t>5</a:t>
                      </a:r>
                      <a:r>
                        <a:rPr lang="en-US" sz="1800" b="1" u="none" strike="noStrike" cap="none">
                          <a:latin typeface="Times New Roman"/>
                          <a:ea typeface="Times New Roman"/>
                          <a:cs typeface="Times New Roman"/>
                          <a:sym typeface="Times New Roman"/>
                        </a:rPr>
                        <a:t>OH</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err="1">
                          <a:latin typeface="Times New Roman"/>
                          <a:ea typeface="Times New Roman"/>
                          <a:cs typeface="Times New Roman"/>
                          <a:sym typeface="Times New Roman"/>
                        </a:rPr>
                        <a:t>Lỏng</a:t>
                      </a:r>
                      <a:endParaRPr dirty="0"/>
                    </a:p>
                  </a:txBody>
                  <a:tcPr marL="91450" marR="91450" marT="45725" marB="45725"/>
                </a:tc>
                <a:extLst>
                  <a:ext uri="{0D108BD9-81ED-4DB2-BD59-A6C34878D82A}">
                    <a16:rowId xmlns:a16="http://schemas.microsoft.com/office/drawing/2014/main" val="10009"/>
                  </a:ext>
                </a:extLst>
              </a:tr>
            </a:tbl>
          </a:graphicData>
        </a:graphic>
      </p:graphicFrame>
      <p:sp>
        <p:nvSpPr>
          <p:cNvPr id="326" name="Google Shape;326;p15"/>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11</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6"/>
          <p:cNvSpPr txBox="1">
            <a:spLocks noGrp="1"/>
          </p:cNvSpPr>
          <p:nvPr>
            <p:ph type="title"/>
          </p:nvPr>
        </p:nvSpPr>
        <p:spPr>
          <a:xfrm>
            <a:off x="53474" y="37727"/>
            <a:ext cx="12079705" cy="216429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2.1.1 NGUYÊN LIỆU VÀ HÓA CHẤT</a:t>
            </a:r>
            <a:br>
              <a:rPr lang="en-US" sz="3600" b="1">
                <a:solidFill>
                  <a:srgbClr val="121CDE"/>
                </a:solidFill>
                <a:latin typeface="Times New Roman"/>
                <a:ea typeface="Times New Roman"/>
                <a:cs typeface="Times New Roman"/>
                <a:sym typeface="Times New Roman"/>
              </a:rPr>
            </a:br>
            <a:endParaRPr>
              <a:solidFill>
                <a:schemeClr val="dk1"/>
              </a:solidFill>
            </a:endParaRPr>
          </a:p>
        </p:txBody>
      </p:sp>
      <p:graphicFrame>
        <p:nvGraphicFramePr>
          <p:cNvPr id="333" name="Google Shape;333;p16"/>
          <p:cNvGraphicFramePr/>
          <p:nvPr>
            <p:extLst>
              <p:ext uri="{D42A27DB-BD31-4B8C-83A1-F6EECF244321}">
                <p14:modId xmlns:p14="http://schemas.microsoft.com/office/powerpoint/2010/main" val="1418583995"/>
              </p:ext>
            </p:extLst>
          </p:nvPr>
        </p:nvGraphicFramePr>
        <p:xfrm>
          <a:off x="1593596" y="1354148"/>
          <a:ext cx="8999475" cy="2222815"/>
        </p:xfrm>
        <a:graphic>
          <a:graphicData uri="http://schemas.openxmlformats.org/drawingml/2006/table">
            <a:tbl>
              <a:tblPr firstRow="1" bandRow="1">
                <a:noFill/>
                <a:tableStyleId>{78ED15E2-876E-4E5E-B4D1-FED3E22CB9E2}</a:tableStyleId>
              </a:tblPr>
              <a:tblGrid>
                <a:gridCol w="990975">
                  <a:extLst>
                    <a:ext uri="{9D8B030D-6E8A-4147-A177-3AD203B41FA5}">
                      <a16:colId xmlns:a16="http://schemas.microsoft.com/office/drawing/2014/main" val="20000"/>
                    </a:ext>
                  </a:extLst>
                </a:gridCol>
                <a:gridCol w="3480325">
                  <a:extLst>
                    <a:ext uri="{9D8B030D-6E8A-4147-A177-3AD203B41FA5}">
                      <a16:colId xmlns:a16="http://schemas.microsoft.com/office/drawing/2014/main" val="20001"/>
                    </a:ext>
                  </a:extLst>
                </a:gridCol>
                <a:gridCol w="2278300">
                  <a:extLst>
                    <a:ext uri="{9D8B030D-6E8A-4147-A177-3AD203B41FA5}">
                      <a16:colId xmlns:a16="http://schemas.microsoft.com/office/drawing/2014/main" val="20002"/>
                    </a:ext>
                  </a:extLst>
                </a:gridCol>
                <a:gridCol w="2249875">
                  <a:extLst>
                    <a:ext uri="{9D8B030D-6E8A-4147-A177-3AD203B41FA5}">
                      <a16:colId xmlns:a16="http://schemas.microsoft.com/office/drawing/2014/main" val="20003"/>
                    </a:ext>
                  </a:extLst>
                </a:gridCol>
              </a:tblGrid>
              <a:tr h="527575">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STT</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Hóa chất</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Công thức</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imes New Roman"/>
                          <a:ea typeface="Times New Roman"/>
                          <a:cs typeface="Times New Roman"/>
                          <a:sym typeface="Times New Roman"/>
                        </a:rPr>
                        <a:t>Trạng thái</a:t>
                      </a:r>
                      <a:endParaRPr/>
                    </a:p>
                  </a:txBody>
                  <a:tcPr marL="91450" marR="91450" marT="45725" marB="45725"/>
                </a:tc>
                <a:extLst>
                  <a:ext uri="{0D108BD9-81ED-4DB2-BD59-A6C34878D82A}">
                    <a16:rowId xmlns:a16="http://schemas.microsoft.com/office/drawing/2014/main" val="10000"/>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10</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1,4-Benzoquinone </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C</a:t>
                      </a:r>
                      <a:r>
                        <a:rPr lang="en-US" sz="1800" b="1" u="none" strike="noStrike" cap="none" baseline="-25000">
                          <a:solidFill>
                            <a:schemeClr val="dk1"/>
                          </a:solidFill>
                          <a:latin typeface="Times New Roman"/>
                          <a:ea typeface="Times New Roman"/>
                          <a:cs typeface="Times New Roman"/>
                          <a:sym typeface="Times New Roman"/>
                        </a:rPr>
                        <a:t>6</a:t>
                      </a:r>
                      <a:r>
                        <a:rPr lang="en-US" sz="1800" b="1" u="none" strike="noStrike" cap="none">
                          <a:solidFill>
                            <a:schemeClr val="dk1"/>
                          </a:solidFill>
                          <a:latin typeface="Times New Roman"/>
                          <a:ea typeface="Times New Roman"/>
                          <a:cs typeface="Times New Roman"/>
                          <a:sym typeface="Times New Roman"/>
                        </a:rPr>
                        <a:t>H</a:t>
                      </a:r>
                      <a:r>
                        <a:rPr lang="en-US" sz="1800" b="1" u="none" strike="noStrike" cap="none" baseline="-25000">
                          <a:solidFill>
                            <a:schemeClr val="dk1"/>
                          </a:solidFill>
                          <a:latin typeface="Times New Roman"/>
                          <a:ea typeface="Times New Roman"/>
                          <a:cs typeface="Times New Roman"/>
                          <a:sym typeface="Times New Roman"/>
                        </a:rPr>
                        <a:t>4</a:t>
                      </a:r>
                      <a:r>
                        <a:rPr lang="en-US" sz="1800" b="1" u="none" strike="noStrike" cap="none">
                          <a:solidFill>
                            <a:schemeClr val="dk1"/>
                          </a:solidFill>
                          <a:latin typeface="Times New Roman"/>
                          <a:ea typeface="Times New Roman"/>
                          <a:cs typeface="Times New Roman"/>
                          <a:sym typeface="Times New Roman"/>
                        </a:rPr>
                        <a:t>O</a:t>
                      </a:r>
                      <a:r>
                        <a:rPr lang="en-US" sz="1800" b="1" u="none" strike="noStrike" cap="none" baseline="-25000">
                          <a:solidFill>
                            <a:schemeClr val="dk1"/>
                          </a:solidFill>
                          <a:latin typeface="Times New Roman"/>
                          <a:ea typeface="Times New Roman"/>
                          <a:cs typeface="Times New Roman"/>
                          <a:sym typeface="Times New Roman"/>
                        </a:rPr>
                        <a:t>2</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Lỏng</a:t>
                      </a:r>
                      <a:endParaRPr/>
                    </a:p>
                  </a:txBody>
                  <a:tcPr marL="91450" marR="91450" marT="45725" marB="45725"/>
                </a:tc>
                <a:extLst>
                  <a:ext uri="{0D108BD9-81ED-4DB2-BD59-A6C34878D82A}">
                    <a16:rowId xmlns:a16="http://schemas.microsoft.com/office/drawing/2014/main" val="10001"/>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11</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a:latin typeface="Times New Roman"/>
                          <a:ea typeface="Times New Roman"/>
                          <a:cs typeface="Times New Roman"/>
                          <a:sym typeface="Times New Roman"/>
                        </a:rPr>
                        <a:t>Disodium ethylenediamine-tetraacetate (EDTA)</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C</a:t>
                      </a:r>
                      <a:r>
                        <a:rPr lang="en-US" sz="1800" b="1" u="none" strike="noStrike" cap="none" baseline="-25000">
                          <a:solidFill>
                            <a:schemeClr val="dk1"/>
                          </a:solidFill>
                          <a:latin typeface="Times New Roman"/>
                          <a:ea typeface="Times New Roman"/>
                          <a:cs typeface="Times New Roman"/>
                          <a:sym typeface="Times New Roman"/>
                        </a:rPr>
                        <a:t>10</a:t>
                      </a:r>
                      <a:r>
                        <a:rPr lang="en-US" sz="1800" b="1" u="none" strike="noStrike" cap="none">
                          <a:solidFill>
                            <a:schemeClr val="dk1"/>
                          </a:solidFill>
                          <a:latin typeface="Times New Roman"/>
                          <a:ea typeface="Times New Roman"/>
                          <a:cs typeface="Times New Roman"/>
                          <a:sym typeface="Times New Roman"/>
                        </a:rPr>
                        <a:t>H</a:t>
                      </a:r>
                      <a:r>
                        <a:rPr lang="en-US" sz="1800" b="1" u="none" strike="noStrike" cap="none" baseline="-25000">
                          <a:solidFill>
                            <a:schemeClr val="dk1"/>
                          </a:solidFill>
                          <a:latin typeface="Times New Roman"/>
                          <a:ea typeface="Times New Roman"/>
                          <a:cs typeface="Times New Roman"/>
                          <a:sym typeface="Times New Roman"/>
                        </a:rPr>
                        <a:t>16</a:t>
                      </a:r>
                      <a:r>
                        <a:rPr lang="en-US" sz="1800" b="1" u="none" strike="noStrike" cap="none">
                          <a:solidFill>
                            <a:schemeClr val="dk1"/>
                          </a:solidFill>
                          <a:latin typeface="Times New Roman"/>
                          <a:ea typeface="Times New Roman"/>
                          <a:cs typeface="Times New Roman"/>
                          <a:sym typeface="Times New Roman"/>
                        </a:rPr>
                        <a:t>N</a:t>
                      </a:r>
                      <a:r>
                        <a:rPr lang="en-US" sz="1800" b="1" u="none" strike="noStrike" cap="none" baseline="-25000">
                          <a:solidFill>
                            <a:schemeClr val="dk1"/>
                          </a:solidFill>
                          <a:latin typeface="Times New Roman"/>
                          <a:ea typeface="Times New Roman"/>
                          <a:cs typeface="Times New Roman"/>
                          <a:sym typeface="Times New Roman"/>
                        </a:rPr>
                        <a:t>2</a:t>
                      </a:r>
                      <a:r>
                        <a:rPr lang="en-US" sz="1800" b="1" u="none" strike="noStrike" cap="none">
                          <a:solidFill>
                            <a:schemeClr val="dk1"/>
                          </a:solidFill>
                          <a:latin typeface="Times New Roman"/>
                          <a:ea typeface="Times New Roman"/>
                          <a:cs typeface="Times New Roman"/>
                          <a:sym typeface="Times New Roman"/>
                        </a:rPr>
                        <a:t>O</a:t>
                      </a:r>
                      <a:r>
                        <a:rPr lang="en-US" sz="1800" b="1" u="none" strike="noStrike" cap="none" baseline="-25000">
                          <a:solidFill>
                            <a:schemeClr val="dk1"/>
                          </a:solidFill>
                          <a:latin typeface="Times New Roman"/>
                          <a:ea typeface="Times New Roman"/>
                          <a:cs typeface="Times New Roman"/>
                          <a:sym typeface="Times New Roman"/>
                        </a:rPr>
                        <a:t>8</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Rắn</a:t>
                      </a:r>
                      <a:endParaRPr/>
                    </a:p>
                  </a:txBody>
                  <a:tcPr marL="91450" marR="91450" marT="45725" marB="45725"/>
                </a:tc>
                <a:extLst>
                  <a:ext uri="{0D108BD9-81ED-4DB2-BD59-A6C34878D82A}">
                    <a16:rowId xmlns:a16="http://schemas.microsoft.com/office/drawing/2014/main" val="10002"/>
                  </a:ext>
                </a:extLst>
              </a:tr>
              <a:tr h="527575">
                <a:tc>
                  <a:txBody>
                    <a:bodyPr/>
                    <a:lstStyle/>
                    <a:p>
                      <a:pPr marL="0" marR="0" lvl="0" indent="0" algn="ctr" rtl="0">
                        <a:lnSpc>
                          <a:spcPct val="100000"/>
                        </a:lnSpc>
                        <a:spcBef>
                          <a:spcPts val="0"/>
                        </a:spcBef>
                        <a:spcAft>
                          <a:spcPts val="0"/>
                        </a:spcAft>
                        <a:buNone/>
                      </a:pPr>
                      <a:r>
                        <a:rPr lang="en-US" sz="1800" b="1" u="none" strike="noStrike" cap="none">
                          <a:latin typeface="Times New Roman"/>
                          <a:ea typeface="Times New Roman"/>
                          <a:cs typeface="Times New Roman"/>
                          <a:sym typeface="Times New Roman"/>
                        </a:rPr>
                        <a:t>12</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a:latin typeface="Times New Roman"/>
                          <a:ea typeface="Times New Roman"/>
                          <a:cs typeface="Times New Roman"/>
                          <a:sym typeface="Times New Roman"/>
                        </a:rPr>
                        <a:t>Isopropanol</a:t>
                      </a:r>
                      <a:endParaRPr dirty="0"/>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a:solidFill>
                            <a:schemeClr val="dk1"/>
                          </a:solidFill>
                          <a:latin typeface="Times New Roman"/>
                          <a:ea typeface="Times New Roman"/>
                          <a:cs typeface="Times New Roman"/>
                          <a:sym typeface="Times New Roman"/>
                        </a:rPr>
                        <a:t>C</a:t>
                      </a:r>
                      <a:r>
                        <a:rPr lang="en-US" sz="1800" b="1" u="none" strike="noStrike" cap="none" baseline="-25000">
                          <a:solidFill>
                            <a:schemeClr val="dk1"/>
                          </a:solidFill>
                          <a:latin typeface="Times New Roman"/>
                          <a:ea typeface="Times New Roman"/>
                          <a:cs typeface="Times New Roman"/>
                          <a:sym typeface="Times New Roman"/>
                        </a:rPr>
                        <a:t>3</a:t>
                      </a:r>
                      <a:r>
                        <a:rPr lang="en-US" sz="1800" b="1" u="none" strike="noStrike" cap="none">
                          <a:solidFill>
                            <a:schemeClr val="dk1"/>
                          </a:solidFill>
                          <a:latin typeface="Times New Roman"/>
                          <a:ea typeface="Times New Roman"/>
                          <a:cs typeface="Times New Roman"/>
                          <a:sym typeface="Times New Roman"/>
                        </a:rPr>
                        <a:t>H</a:t>
                      </a:r>
                      <a:r>
                        <a:rPr lang="en-US" sz="1800" b="1" u="none" strike="noStrike" cap="none" baseline="-25000">
                          <a:solidFill>
                            <a:schemeClr val="dk1"/>
                          </a:solidFill>
                          <a:latin typeface="Times New Roman"/>
                          <a:ea typeface="Times New Roman"/>
                          <a:cs typeface="Times New Roman"/>
                          <a:sym typeface="Times New Roman"/>
                        </a:rPr>
                        <a:t>8</a:t>
                      </a:r>
                      <a:r>
                        <a:rPr lang="en-US" sz="1800" b="1" u="none" strike="noStrike" cap="none">
                          <a:solidFill>
                            <a:schemeClr val="dk1"/>
                          </a:solidFill>
                          <a:latin typeface="Times New Roman"/>
                          <a:ea typeface="Times New Roman"/>
                          <a:cs typeface="Times New Roman"/>
                          <a:sym typeface="Times New Roman"/>
                        </a:rPr>
                        <a:t>O</a:t>
                      </a:r>
                      <a:endParaRPr sz="1800" b="1"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800" b="1" u="none" strike="noStrike" cap="none" dirty="0" err="1">
                          <a:latin typeface="Times New Roman"/>
                          <a:ea typeface="Times New Roman"/>
                          <a:cs typeface="Times New Roman"/>
                          <a:sym typeface="Times New Roman"/>
                        </a:rPr>
                        <a:t>Lỏng</a:t>
                      </a:r>
                      <a:endParaRPr dirty="0"/>
                    </a:p>
                  </a:txBody>
                  <a:tcPr marL="91450" marR="91450" marT="45725" marB="45725"/>
                </a:tc>
                <a:extLst>
                  <a:ext uri="{0D108BD9-81ED-4DB2-BD59-A6C34878D82A}">
                    <a16:rowId xmlns:a16="http://schemas.microsoft.com/office/drawing/2014/main" val="10003"/>
                  </a:ext>
                </a:extLst>
              </a:tr>
            </a:tbl>
          </a:graphicData>
        </a:graphic>
      </p:graphicFrame>
      <p:sp>
        <p:nvSpPr>
          <p:cNvPr id="334" name="Google Shape;334;p16"/>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12</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17"/>
          <p:cNvSpPr txBox="1">
            <a:spLocks noGrp="1"/>
          </p:cNvSpPr>
          <p:nvPr>
            <p:ph type="title"/>
          </p:nvPr>
        </p:nvSpPr>
        <p:spPr>
          <a:xfrm>
            <a:off x="76500" y="136506"/>
            <a:ext cx="12038999" cy="2985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2.1.2 DỤNG CỤ</a:t>
            </a:r>
            <a:br>
              <a:rPr lang="en-US" sz="3600" b="1">
                <a:solidFill>
                  <a:schemeClr val="dk1"/>
                </a:solidFill>
                <a:latin typeface="Times New Roman"/>
                <a:ea typeface="Times New Roman"/>
                <a:cs typeface="Times New Roman"/>
                <a:sym typeface="Times New Roman"/>
              </a:rPr>
            </a:br>
            <a:br>
              <a:rPr lang="en-US" sz="3600" b="1">
                <a:solidFill>
                  <a:schemeClr val="dk1"/>
                </a:solidFill>
                <a:latin typeface="Times New Roman"/>
                <a:ea typeface="Times New Roman"/>
                <a:cs typeface="Times New Roman"/>
                <a:sym typeface="Times New Roman"/>
              </a:rPr>
            </a:br>
            <a:endParaRPr sz="3200">
              <a:solidFill>
                <a:schemeClr val="dk1"/>
              </a:solidFill>
            </a:endParaRPr>
          </a:p>
        </p:txBody>
      </p:sp>
      <p:pic>
        <p:nvPicPr>
          <p:cNvPr id="341" name="Google Shape;341;p17" descr="Pyrex 250 mL Glass Beaker | Labtex Bangladesh"/>
          <p:cNvPicPr preferRelativeResize="0"/>
          <p:nvPr/>
        </p:nvPicPr>
        <p:blipFill rotWithShape="1">
          <a:blip r:embed="rId3">
            <a:alphaModFix/>
          </a:blip>
          <a:srcRect/>
          <a:stretch/>
        </p:blipFill>
        <p:spPr>
          <a:xfrm>
            <a:off x="120157" y="1980226"/>
            <a:ext cx="2027396" cy="2143125"/>
          </a:xfrm>
          <a:prstGeom prst="rect">
            <a:avLst/>
          </a:prstGeom>
          <a:noFill/>
          <a:ln>
            <a:noFill/>
          </a:ln>
          <a:effectLst>
            <a:outerShdw blurRad="50800" dist="50800" dir="5400000" algn="ctr" rotWithShape="0">
              <a:srgbClr val="000000"/>
            </a:outerShdw>
            <a:reflection stA="20000" endPos="65000" dist="50800" dir="5400000" sy="-100000" algn="bl" rotWithShape="0"/>
          </a:effectLst>
        </p:spPr>
      </p:pic>
      <p:pic>
        <p:nvPicPr>
          <p:cNvPr id="342" name="Google Shape;342;p17" descr="Ống nghiệm thủy tinh - Phân loại - Tính năng - Ứng dụng"/>
          <p:cNvPicPr preferRelativeResize="0"/>
          <p:nvPr/>
        </p:nvPicPr>
        <p:blipFill rotWithShape="1">
          <a:blip r:embed="rId4">
            <a:alphaModFix/>
          </a:blip>
          <a:srcRect/>
          <a:stretch/>
        </p:blipFill>
        <p:spPr>
          <a:xfrm>
            <a:off x="2324708" y="4198335"/>
            <a:ext cx="2330800" cy="1748100"/>
          </a:xfrm>
          <a:prstGeom prst="rect">
            <a:avLst/>
          </a:prstGeom>
          <a:noFill/>
          <a:ln>
            <a:noFill/>
          </a:ln>
          <a:effectLst>
            <a:outerShdw blurRad="50800" dist="50800" dir="5400000" algn="ctr" rotWithShape="0">
              <a:srgbClr val="000000"/>
            </a:outerShdw>
            <a:reflection stA="35000" endPos="65000" dist="50800" dir="5400000" sy="-100000" algn="bl" rotWithShape="0"/>
          </a:effectLst>
        </p:spPr>
      </p:pic>
      <p:pic>
        <p:nvPicPr>
          <p:cNvPr id="343" name="Google Shape;343;p17" descr="Con cá từ - Thanh khuấy từ - thanh cá từ loại A - loại B - Thực phẩm khô |  VinMart.co"/>
          <p:cNvPicPr preferRelativeResize="0"/>
          <p:nvPr/>
        </p:nvPicPr>
        <p:blipFill rotWithShape="1">
          <a:blip r:embed="rId5">
            <a:alphaModFix/>
          </a:blip>
          <a:srcRect/>
          <a:stretch/>
        </p:blipFill>
        <p:spPr>
          <a:xfrm>
            <a:off x="4973746" y="2297440"/>
            <a:ext cx="1825911" cy="1825911"/>
          </a:xfrm>
          <a:prstGeom prst="rect">
            <a:avLst/>
          </a:prstGeom>
          <a:noFill/>
          <a:ln>
            <a:noFill/>
          </a:ln>
          <a:effectLst>
            <a:outerShdw blurRad="50800" dist="50800" dir="5400000" algn="ctr" rotWithShape="0">
              <a:srgbClr val="000000">
                <a:alpha val="80000"/>
              </a:srgbClr>
            </a:outerShdw>
            <a:reflection stA="20000" endPos="65000" dist="50800" dir="5400000" sy="-100000" algn="bl" rotWithShape="0"/>
          </a:effectLst>
        </p:spPr>
      </p:pic>
      <p:pic>
        <p:nvPicPr>
          <p:cNvPr id="344" name="Google Shape;344;p17" descr="CORNING SEROLOGICAL PIPETS Serological Pipet, 10mL, 1/10 Increments, 3.0mL  Overfill Capacity, Bulk, Plugged, Negative &amp; Reverse Graduations, Sterile,  500/cs (To be DISCONTINUED): Amazon.com: Industrial &amp; Scientific"/>
          <p:cNvPicPr preferRelativeResize="0"/>
          <p:nvPr/>
        </p:nvPicPr>
        <p:blipFill rotWithShape="1">
          <a:blip r:embed="rId6">
            <a:alphaModFix/>
          </a:blip>
          <a:srcRect/>
          <a:stretch/>
        </p:blipFill>
        <p:spPr>
          <a:xfrm>
            <a:off x="7224549" y="4216031"/>
            <a:ext cx="2380668" cy="1785501"/>
          </a:xfrm>
          <a:prstGeom prst="rect">
            <a:avLst/>
          </a:prstGeom>
          <a:noFill/>
          <a:ln>
            <a:noFill/>
          </a:ln>
          <a:effectLst>
            <a:outerShdw blurRad="50800" dist="50800" dir="5400000" algn="ctr" rotWithShape="0">
              <a:srgbClr val="000000">
                <a:alpha val="95686"/>
              </a:srgbClr>
            </a:outerShdw>
            <a:reflection stA="30000" endPos="65000" dist="50800" dir="5400000" sy="-100000" algn="bl" rotWithShape="0"/>
          </a:effectLst>
        </p:spPr>
      </p:pic>
      <p:pic>
        <p:nvPicPr>
          <p:cNvPr id="345" name="Google Shape;345;p17"/>
          <p:cNvPicPr preferRelativeResize="0"/>
          <p:nvPr/>
        </p:nvPicPr>
        <p:blipFill rotWithShape="1">
          <a:blip r:embed="rId7">
            <a:alphaModFix/>
          </a:blip>
          <a:srcRect/>
          <a:stretch/>
        </p:blipFill>
        <p:spPr>
          <a:xfrm>
            <a:off x="9888718" y="1980226"/>
            <a:ext cx="2143126" cy="2143126"/>
          </a:xfrm>
          <a:prstGeom prst="rect">
            <a:avLst/>
          </a:prstGeom>
          <a:noFill/>
          <a:ln>
            <a:noFill/>
          </a:ln>
          <a:effectLst>
            <a:outerShdw blurRad="50800" dist="50800" dir="5400000" algn="ctr" rotWithShape="0">
              <a:srgbClr val="000000">
                <a:alpha val="32941"/>
              </a:srgbClr>
            </a:outerShdw>
            <a:reflection stA="0" endPos="65000" dist="50800" dir="5400000" sy="-100000" algn="bl" rotWithShape="0"/>
          </a:effectLst>
        </p:spPr>
      </p:pic>
      <p:sp>
        <p:nvSpPr>
          <p:cNvPr id="346" name="Google Shape;346;p17"/>
          <p:cNvSpPr txBox="1"/>
          <p:nvPr/>
        </p:nvSpPr>
        <p:spPr>
          <a:xfrm>
            <a:off x="606306" y="1518561"/>
            <a:ext cx="105509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Beaker</a:t>
            </a:r>
            <a:endParaRPr/>
          </a:p>
        </p:txBody>
      </p:sp>
      <p:sp>
        <p:nvSpPr>
          <p:cNvPr id="347" name="Google Shape;347;p17"/>
          <p:cNvSpPr txBox="1"/>
          <p:nvPr/>
        </p:nvSpPr>
        <p:spPr>
          <a:xfrm>
            <a:off x="2633142" y="3661686"/>
            <a:ext cx="171393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Ống nghiệm</a:t>
            </a:r>
            <a:endParaRPr/>
          </a:p>
        </p:txBody>
      </p:sp>
      <p:sp>
        <p:nvSpPr>
          <p:cNvPr id="348" name="Google Shape;348;p17"/>
          <p:cNvSpPr txBox="1"/>
          <p:nvPr/>
        </p:nvSpPr>
        <p:spPr>
          <a:xfrm>
            <a:off x="10184267" y="1518560"/>
            <a:ext cx="1552028"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Bóp cao su</a:t>
            </a:r>
            <a:endParaRPr/>
          </a:p>
        </p:txBody>
      </p:sp>
      <p:sp>
        <p:nvSpPr>
          <p:cNvPr id="349" name="Google Shape;349;p17"/>
          <p:cNvSpPr txBox="1"/>
          <p:nvPr/>
        </p:nvSpPr>
        <p:spPr>
          <a:xfrm>
            <a:off x="7987522" y="3731483"/>
            <a:ext cx="8162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Pipet</a:t>
            </a:r>
            <a:endParaRPr/>
          </a:p>
        </p:txBody>
      </p:sp>
      <p:sp>
        <p:nvSpPr>
          <p:cNvPr id="350" name="Google Shape;350;p17"/>
          <p:cNvSpPr txBox="1"/>
          <p:nvPr/>
        </p:nvSpPr>
        <p:spPr>
          <a:xfrm>
            <a:off x="5459340" y="1835775"/>
            <a:ext cx="85472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Cá từ</a:t>
            </a:r>
            <a:endParaRPr/>
          </a:p>
        </p:txBody>
      </p:sp>
      <p:sp>
        <p:nvSpPr>
          <p:cNvPr id="351" name="Google Shape;351;p17"/>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13</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18"/>
          <p:cNvSpPr txBox="1">
            <a:spLocks noGrp="1"/>
          </p:cNvSpPr>
          <p:nvPr>
            <p:ph type="title"/>
          </p:nvPr>
        </p:nvSpPr>
        <p:spPr>
          <a:xfrm>
            <a:off x="76500" y="136506"/>
            <a:ext cx="12038999" cy="2985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2.1.2 DỤNG CỤ</a:t>
            </a:r>
            <a:br>
              <a:rPr lang="en-US" sz="3600" b="1">
                <a:solidFill>
                  <a:schemeClr val="dk1"/>
                </a:solidFill>
                <a:latin typeface="Times New Roman"/>
                <a:ea typeface="Times New Roman"/>
                <a:cs typeface="Times New Roman"/>
                <a:sym typeface="Times New Roman"/>
              </a:rPr>
            </a:br>
            <a:br>
              <a:rPr lang="en-US" sz="3600" b="1">
                <a:solidFill>
                  <a:schemeClr val="dk1"/>
                </a:solidFill>
                <a:latin typeface="Times New Roman"/>
                <a:ea typeface="Times New Roman"/>
                <a:cs typeface="Times New Roman"/>
                <a:sym typeface="Times New Roman"/>
              </a:rPr>
            </a:br>
            <a:endParaRPr sz="3200">
              <a:solidFill>
                <a:schemeClr val="dk1"/>
              </a:solidFill>
            </a:endParaRPr>
          </a:p>
        </p:txBody>
      </p:sp>
      <p:sp>
        <p:nvSpPr>
          <p:cNvPr id="358" name="Google Shape;358;p18"/>
          <p:cNvSpPr txBox="1"/>
          <p:nvPr/>
        </p:nvSpPr>
        <p:spPr>
          <a:xfrm>
            <a:off x="1355521" y="1626608"/>
            <a:ext cx="202491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Bình định mức</a:t>
            </a:r>
            <a:endParaRPr/>
          </a:p>
        </p:txBody>
      </p:sp>
      <p:sp>
        <p:nvSpPr>
          <p:cNvPr id="359" name="Google Shape;359;p18"/>
          <p:cNvSpPr txBox="1"/>
          <p:nvPr/>
        </p:nvSpPr>
        <p:spPr>
          <a:xfrm>
            <a:off x="3977246" y="3745813"/>
            <a:ext cx="152638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Chén nung</a:t>
            </a:r>
            <a:endParaRPr/>
          </a:p>
        </p:txBody>
      </p:sp>
      <p:sp>
        <p:nvSpPr>
          <p:cNvPr id="360" name="Google Shape;360;p18"/>
          <p:cNvSpPr txBox="1"/>
          <p:nvPr/>
        </p:nvSpPr>
        <p:spPr>
          <a:xfrm>
            <a:off x="9154842" y="3819031"/>
            <a:ext cx="81624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Pipet</a:t>
            </a:r>
            <a:endParaRPr/>
          </a:p>
        </p:txBody>
      </p:sp>
      <p:sp>
        <p:nvSpPr>
          <p:cNvPr id="361" name="Google Shape;361;p18"/>
          <p:cNvSpPr txBox="1"/>
          <p:nvPr/>
        </p:nvSpPr>
        <p:spPr>
          <a:xfrm>
            <a:off x="6297207" y="1910038"/>
            <a:ext cx="164981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Cối chày sứ</a:t>
            </a:r>
            <a:endParaRPr/>
          </a:p>
        </p:txBody>
      </p:sp>
      <p:pic>
        <p:nvPicPr>
          <p:cNvPr id="362" name="Google Shape;362;p18" descr="Bình định mức 50ml class A, nút nhựa, chữ trắng Duran"/>
          <p:cNvPicPr preferRelativeResize="0"/>
          <p:nvPr/>
        </p:nvPicPr>
        <p:blipFill rotWithShape="1">
          <a:blip r:embed="rId3">
            <a:alphaModFix/>
          </a:blip>
          <a:srcRect/>
          <a:stretch/>
        </p:blipFill>
        <p:spPr>
          <a:xfrm>
            <a:off x="1391546" y="2154155"/>
            <a:ext cx="1952864" cy="2932746"/>
          </a:xfrm>
          <a:prstGeom prst="rect">
            <a:avLst/>
          </a:prstGeom>
          <a:noFill/>
          <a:ln>
            <a:noFill/>
          </a:ln>
          <a:effectLst>
            <a:outerShdw blurRad="50800" dist="50800" dir="5400000" algn="ctr" rotWithShape="0">
              <a:srgbClr val="000000">
                <a:alpha val="60000"/>
              </a:srgbClr>
            </a:outerShdw>
            <a:reflection stA="19000" endPos="65000" dist="50800" dir="5400000" sy="-100000" algn="bl" rotWithShape="0"/>
          </a:effectLst>
        </p:spPr>
      </p:pic>
      <p:pic>
        <p:nvPicPr>
          <p:cNvPr id="363" name="Google Shape;363;p18"/>
          <p:cNvPicPr preferRelativeResize="0"/>
          <p:nvPr/>
        </p:nvPicPr>
        <p:blipFill rotWithShape="1">
          <a:blip r:embed="rId4">
            <a:alphaModFix/>
          </a:blip>
          <a:srcRect/>
          <a:stretch/>
        </p:blipFill>
        <p:spPr>
          <a:xfrm>
            <a:off x="3635539" y="4273732"/>
            <a:ext cx="2214398" cy="2214398"/>
          </a:xfrm>
          <a:prstGeom prst="rect">
            <a:avLst/>
          </a:prstGeom>
          <a:noFill/>
          <a:ln>
            <a:noFill/>
          </a:ln>
          <a:effectLst>
            <a:outerShdw blurRad="50800" dist="50800" dir="5400000" algn="ctr" rotWithShape="0">
              <a:srgbClr val="000000">
                <a:alpha val="43921"/>
              </a:srgbClr>
            </a:outerShdw>
            <a:reflection stA="0" endPos="65000" dist="50800" dir="5400000" sy="-100000" algn="bl" rotWithShape="0"/>
          </a:effectLst>
        </p:spPr>
      </p:pic>
      <p:pic>
        <p:nvPicPr>
          <p:cNvPr id="364" name="Google Shape;364;p18" descr="Cối chày sứ fi 20 | Thiết bị thí nghiệm Châu Giang"/>
          <p:cNvPicPr preferRelativeResize="0"/>
          <p:nvPr/>
        </p:nvPicPr>
        <p:blipFill rotWithShape="1">
          <a:blip r:embed="rId5">
            <a:alphaModFix/>
          </a:blip>
          <a:srcRect/>
          <a:stretch/>
        </p:blipFill>
        <p:spPr>
          <a:xfrm>
            <a:off x="6047207" y="2371703"/>
            <a:ext cx="2149812" cy="1835775"/>
          </a:xfrm>
          <a:prstGeom prst="rect">
            <a:avLst/>
          </a:prstGeom>
          <a:noFill/>
          <a:ln>
            <a:noFill/>
          </a:ln>
          <a:effectLst>
            <a:outerShdw blurRad="50800" dist="50800" dir="5400000" algn="ctr" rotWithShape="0">
              <a:srgbClr val="000000">
                <a:alpha val="53725"/>
              </a:srgbClr>
            </a:outerShdw>
            <a:reflection stA="33000" endPos="65000" dist="50800" dir="5400000" sy="-100000" algn="bl" rotWithShape="0"/>
          </a:effectLst>
        </p:spPr>
      </p:pic>
      <p:pic>
        <p:nvPicPr>
          <p:cNvPr id="365" name="Google Shape;365;p18" descr="Ống ly tâm"/>
          <p:cNvPicPr preferRelativeResize="0"/>
          <p:nvPr/>
        </p:nvPicPr>
        <p:blipFill rotWithShape="1">
          <a:blip r:embed="rId6">
            <a:alphaModFix/>
          </a:blip>
          <a:srcRect/>
          <a:stretch/>
        </p:blipFill>
        <p:spPr>
          <a:xfrm>
            <a:off x="8439016" y="4312996"/>
            <a:ext cx="2247900" cy="2028825"/>
          </a:xfrm>
          <a:prstGeom prst="rect">
            <a:avLst/>
          </a:prstGeom>
          <a:noFill/>
          <a:ln>
            <a:noFill/>
          </a:ln>
          <a:effectLst>
            <a:outerShdw blurRad="50800" dist="50800" dir="5400000" algn="ctr" rotWithShape="0">
              <a:srgbClr val="000000">
                <a:alpha val="37647"/>
              </a:srgbClr>
            </a:outerShdw>
            <a:reflection stA="21000" endPos="65000" dist="50800" dir="5400000" sy="-100000" algn="bl" rotWithShape="0"/>
          </a:effectLst>
        </p:spPr>
      </p:pic>
      <p:sp>
        <p:nvSpPr>
          <p:cNvPr id="366" name="Google Shape;366;p18"/>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14</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19"/>
          <p:cNvSpPr txBox="1">
            <a:spLocks noGrp="1"/>
          </p:cNvSpPr>
          <p:nvPr>
            <p:ph type="title"/>
          </p:nvPr>
        </p:nvSpPr>
        <p:spPr>
          <a:xfrm>
            <a:off x="76500" y="136506"/>
            <a:ext cx="12038999" cy="2985795"/>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2.1.3 TRANG THIẾT BỊ</a:t>
            </a:r>
            <a:br>
              <a:rPr lang="en-US" sz="3600" b="1">
                <a:solidFill>
                  <a:schemeClr val="dk1"/>
                </a:solidFill>
                <a:latin typeface="Times New Roman"/>
                <a:ea typeface="Times New Roman"/>
                <a:cs typeface="Times New Roman"/>
                <a:sym typeface="Times New Roman"/>
              </a:rPr>
            </a:br>
            <a:br>
              <a:rPr lang="en-US" sz="3600" b="1">
                <a:solidFill>
                  <a:schemeClr val="dk1"/>
                </a:solidFill>
                <a:latin typeface="Times New Roman"/>
                <a:ea typeface="Times New Roman"/>
                <a:cs typeface="Times New Roman"/>
                <a:sym typeface="Times New Roman"/>
              </a:rPr>
            </a:br>
            <a:endParaRPr sz="3200">
              <a:solidFill>
                <a:schemeClr val="dk1"/>
              </a:solidFill>
            </a:endParaRPr>
          </a:p>
        </p:txBody>
      </p:sp>
      <p:sp>
        <p:nvSpPr>
          <p:cNvPr id="373" name="Google Shape;373;p19"/>
          <p:cNvSpPr txBox="1"/>
          <p:nvPr/>
        </p:nvSpPr>
        <p:spPr>
          <a:xfrm>
            <a:off x="326581" y="1577589"/>
            <a:ext cx="161454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Cân điện tử</a:t>
            </a:r>
            <a:endParaRPr/>
          </a:p>
        </p:txBody>
      </p:sp>
      <p:sp>
        <p:nvSpPr>
          <p:cNvPr id="374" name="Google Shape;374;p19"/>
          <p:cNvSpPr txBox="1"/>
          <p:nvPr/>
        </p:nvSpPr>
        <p:spPr>
          <a:xfrm>
            <a:off x="2414330" y="3731482"/>
            <a:ext cx="215155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Bếp từ gia nhiệt</a:t>
            </a:r>
            <a:endParaRPr/>
          </a:p>
        </p:txBody>
      </p:sp>
      <p:sp>
        <p:nvSpPr>
          <p:cNvPr id="375" name="Google Shape;375;p19"/>
          <p:cNvSpPr txBox="1"/>
          <p:nvPr/>
        </p:nvSpPr>
        <p:spPr>
          <a:xfrm>
            <a:off x="10350979" y="1550320"/>
            <a:ext cx="121860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Lò nung</a:t>
            </a:r>
            <a:endParaRPr/>
          </a:p>
        </p:txBody>
      </p:sp>
      <p:sp>
        <p:nvSpPr>
          <p:cNvPr id="376" name="Google Shape;376;p19"/>
          <p:cNvSpPr txBox="1"/>
          <p:nvPr/>
        </p:nvSpPr>
        <p:spPr>
          <a:xfrm>
            <a:off x="7648487" y="3667474"/>
            <a:ext cx="153279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Máy li tâm</a:t>
            </a:r>
            <a:endParaRPr/>
          </a:p>
        </p:txBody>
      </p:sp>
      <p:sp>
        <p:nvSpPr>
          <p:cNvPr id="377" name="Google Shape;377;p19"/>
          <p:cNvSpPr txBox="1"/>
          <p:nvPr/>
        </p:nvSpPr>
        <p:spPr>
          <a:xfrm>
            <a:off x="5479624" y="1833667"/>
            <a:ext cx="101341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Tủ sấy</a:t>
            </a:r>
            <a:endParaRPr/>
          </a:p>
        </p:txBody>
      </p:sp>
      <p:pic>
        <p:nvPicPr>
          <p:cNvPr id="378" name="Google Shape;378;p19" descr="Cân phân tích 4 số lẻ PR224 Ohaus, 220g x 0.1mg"/>
          <p:cNvPicPr preferRelativeResize="0"/>
          <p:nvPr/>
        </p:nvPicPr>
        <p:blipFill rotWithShape="1">
          <a:blip r:embed="rId3">
            <a:alphaModFix/>
          </a:blip>
          <a:srcRect/>
          <a:stretch/>
        </p:blipFill>
        <p:spPr>
          <a:xfrm>
            <a:off x="145810" y="2043213"/>
            <a:ext cx="1976088" cy="2366711"/>
          </a:xfrm>
          <a:prstGeom prst="rect">
            <a:avLst/>
          </a:prstGeom>
          <a:noFill/>
          <a:ln>
            <a:noFill/>
          </a:ln>
          <a:effectLst>
            <a:outerShdw blurRad="50800" dist="50800" dir="5400000" algn="ctr" rotWithShape="0">
              <a:srgbClr val="000000">
                <a:alpha val="52941"/>
              </a:srgbClr>
            </a:outerShdw>
            <a:reflection stA="29000" endPos="65000" dist="50800" dir="5400000" sy="-100000" algn="bl" rotWithShape="0"/>
          </a:effectLst>
        </p:spPr>
      </p:pic>
      <p:pic>
        <p:nvPicPr>
          <p:cNvPr id="379" name="Google Shape;379;p19"/>
          <p:cNvPicPr preferRelativeResize="0"/>
          <p:nvPr/>
        </p:nvPicPr>
        <p:blipFill rotWithShape="1">
          <a:blip r:embed="rId4">
            <a:alphaModFix/>
          </a:blip>
          <a:srcRect/>
          <a:stretch/>
        </p:blipFill>
        <p:spPr>
          <a:xfrm>
            <a:off x="2248614" y="4123351"/>
            <a:ext cx="2482985" cy="2482985"/>
          </a:xfrm>
          <a:prstGeom prst="rect">
            <a:avLst/>
          </a:prstGeom>
          <a:noFill/>
          <a:ln>
            <a:noFill/>
          </a:ln>
          <a:effectLst>
            <a:reflection stA="0" endPos="65000" dist="50800" dir="5400000" sy="-100000" algn="bl" rotWithShape="0"/>
          </a:effectLst>
        </p:spPr>
      </p:pic>
      <p:pic>
        <p:nvPicPr>
          <p:cNvPr id="380" name="Google Shape;380;p19" descr="Tủ sấy phòng thí nghiệm mua ở đâu uy tín? Giá TỐT nhất hiện nay"/>
          <p:cNvPicPr preferRelativeResize="0"/>
          <p:nvPr/>
        </p:nvPicPr>
        <p:blipFill rotWithShape="1">
          <a:blip r:embed="rId5">
            <a:alphaModFix/>
          </a:blip>
          <a:srcRect/>
          <a:stretch/>
        </p:blipFill>
        <p:spPr>
          <a:xfrm>
            <a:off x="4858313" y="2299548"/>
            <a:ext cx="2263121" cy="2263121"/>
          </a:xfrm>
          <a:prstGeom prst="rect">
            <a:avLst/>
          </a:prstGeom>
          <a:noFill/>
          <a:ln>
            <a:noFill/>
          </a:ln>
          <a:effectLst>
            <a:outerShdw blurRad="50800" dist="50800" dir="5400000" algn="ctr" rotWithShape="0">
              <a:srgbClr val="000000">
                <a:alpha val="63921"/>
              </a:srgbClr>
            </a:outerShdw>
            <a:reflection stA="12000" endPos="65000" dist="50800" dir="5400000" sy="-100000" algn="bl" rotWithShape="0"/>
          </a:effectLst>
        </p:spPr>
      </p:pic>
      <p:pic>
        <p:nvPicPr>
          <p:cNvPr id="381" name="Google Shape;381;p19" descr="Máy ly tâm"/>
          <p:cNvPicPr preferRelativeResize="0"/>
          <p:nvPr/>
        </p:nvPicPr>
        <p:blipFill rotWithShape="1">
          <a:blip r:embed="rId6">
            <a:alphaModFix/>
          </a:blip>
          <a:srcRect/>
          <a:stretch/>
        </p:blipFill>
        <p:spPr>
          <a:xfrm>
            <a:off x="6509883" y="4193147"/>
            <a:ext cx="3810000" cy="2381250"/>
          </a:xfrm>
          <a:prstGeom prst="rect">
            <a:avLst/>
          </a:prstGeom>
          <a:noFill/>
          <a:ln>
            <a:noFill/>
          </a:ln>
          <a:effectLst>
            <a:outerShdw blurRad="50800" dist="50800" dir="5400000" algn="ctr" rotWithShape="0">
              <a:srgbClr val="000000">
                <a:alpha val="91764"/>
              </a:srgbClr>
            </a:outerShdw>
            <a:reflection stA="0" endPos="65000" dist="50800" dir="5400000" sy="-100000" algn="bl" rotWithShape="0"/>
          </a:effectLst>
        </p:spPr>
      </p:pic>
      <p:pic>
        <p:nvPicPr>
          <p:cNvPr id="382" name="Google Shape;382;p19" descr="Lò Nung 1200 Độ C, 7,2 Lít, SX-5-12, Hãng: Taisite CÔNG TY TNHH ĐẦU TƯ PHÁT  TRIỂN THƯƠNG MẠI AN HÒA"/>
          <p:cNvPicPr preferRelativeResize="0"/>
          <p:nvPr/>
        </p:nvPicPr>
        <p:blipFill rotWithShape="1">
          <a:blip r:embed="rId7">
            <a:alphaModFix/>
          </a:blip>
          <a:srcRect/>
          <a:stretch/>
        </p:blipFill>
        <p:spPr>
          <a:xfrm>
            <a:off x="9981054" y="2064499"/>
            <a:ext cx="1958454" cy="2366711"/>
          </a:xfrm>
          <a:prstGeom prst="rect">
            <a:avLst/>
          </a:prstGeom>
          <a:noFill/>
          <a:ln>
            <a:noFill/>
          </a:ln>
          <a:effectLst>
            <a:outerShdw blurRad="50800" dist="50800" dir="5400000" algn="ctr" rotWithShape="0">
              <a:srgbClr val="000000">
                <a:alpha val="77647"/>
              </a:srgbClr>
            </a:outerShdw>
            <a:reflection stA="12000" endPos="65000" dist="50800" dir="5400000" sy="-100000" algn="bl" rotWithShape="0"/>
          </a:effectLst>
        </p:spPr>
      </p:pic>
      <p:sp>
        <p:nvSpPr>
          <p:cNvPr id="383" name="Google Shape;383;p19"/>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15</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20"/>
          <p:cNvSpPr txBox="1">
            <a:spLocks noGrp="1"/>
          </p:cNvSpPr>
          <p:nvPr>
            <p:ph type="title"/>
          </p:nvPr>
        </p:nvSpPr>
        <p:spPr>
          <a:xfrm>
            <a:off x="53474" y="37727"/>
            <a:ext cx="12079705" cy="2742795"/>
          </a:xfrm>
          <a:prstGeom prst="rect">
            <a:avLst/>
          </a:prstGeom>
          <a:noFill/>
          <a:ln>
            <a:noFill/>
          </a:ln>
        </p:spPr>
        <p:txBody>
          <a:bodyPr spcFirstLastPara="1" wrap="square" lIns="91425" tIns="45700" rIns="91425" bIns="45700" anchor="ctr" anchorCtr="0">
            <a:normAutofit/>
          </a:bodyPr>
          <a:lstStyle/>
          <a:p>
            <a:pPr marL="0" lvl="0" indent="0" algn="l" rtl="0">
              <a:lnSpc>
                <a:spcPct val="150000"/>
              </a:lnSpc>
              <a:spcBef>
                <a:spcPts val="0"/>
              </a:spcBef>
              <a:spcAft>
                <a:spcPts val="0"/>
              </a:spcAft>
              <a:buClr>
                <a:srgbClr val="121CDE"/>
              </a:buClr>
              <a:buSzPts val="3600"/>
              <a:buNone/>
            </a:pPr>
            <a:r>
              <a:rPr lang="en-US" sz="3600" b="1">
                <a:solidFill>
                  <a:srgbClr val="121CDE"/>
                </a:solidFill>
                <a:latin typeface="Times New Roman"/>
                <a:ea typeface="Times New Roman"/>
                <a:cs typeface="Times New Roman"/>
                <a:sym typeface="Times New Roman"/>
              </a:rPr>
              <a:t>2. THỰC NGHIỆM</a:t>
            </a:r>
            <a:br>
              <a:rPr lang="en-US" sz="3600" b="1">
                <a:solidFill>
                  <a:schemeClr val="dk1"/>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2.2. ĐỊA ĐIỂM THỰC HIỆN</a:t>
            </a:r>
            <a:br>
              <a:rPr lang="en-US" sz="3600" b="1">
                <a:solidFill>
                  <a:srgbClr val="121CDE"/>
                </a:solidFill>
                <a:latin typeface="Times New Roman"/>
                <a:ea typeface="Times New Roman"/>
                <a:cs typeface="Times New Roman"/>
                <a:sym typeface="Times New Roman"/>
              </a:rPr>
            </a:br>
            <a:r>
              <a:rPr lang="en-US" sz="2800" b="1">
                <a:solidFill>
                  <a:schemeClr val="dk1"/>
                </a:solidFill>
                <a:latin typeface="Times New Roman"/>
                <a:ea typeface="Times New Roman"/>
                <a:cs typeface="Times New Roman"/>
                <a:sym typeface="Times New Roman"/>
              </a:rPr>
              <a:t>PTN Trọng điểm ĐHQG TPHCM CNHH &amp; Dầu khí (CEPP)</a:t>
            </a:r>
            <a:endParaRPr sz="2800">
              <a:solidFill>
                <a:schemeClr val="dk1"/>
              </a:solidFill>
            </a:endParaRPr>
          </a:p>
        </p:txBody>
      </p:sp>
      <p:pic>
        <p:nvPicPr>
          <p:cNvPr id="390" name="Google Shape;390;p20"/>
          <p:cNvPicPr preferRelativeResize="0"/>
          <p:nvPr/>
        </p:nvPicPr>
        <p:blipFill rotWithShape="1">
          <a:blip r:embed="rId3">
            <a:alphaModFix/>
          </a:blip>
          <a:srcRect/>
          <a:stretch/>
        </p:blipFill>
        <p:spPr>
          <a:xfrm>
            <a:off x="3884863" y="2398000"/>
            <a:ext cx="4422273" cy="4422273"/>
          </a:xfrm>
          <a:prstGeom prst="rect">
            <a:avLst/>
          </a:prstGeom>
          <a:noFill/>
          <a:ln>
            <a:noFill/>
          </a:ln>
        </p:spPr>
      </p:pic>
      <p:sp>
        <p:nvSpPr>
          <p:cNvPr id="391" name="Google Shape;391;p20"/>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16</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1"/>
          <p:cNvSpPr txBox="1">
            <a:spLocks noGrp="1"/>
          </p:cNvSpPr>
          <p:nvPr>
            <p:ph type="title"/>
          </p:nvPr>
        </p:nvSpPr>
        <p:spPr>
          <a:xfrm>
            <a:off x="3332" y="0"/>
            <a:ext cx="4191955" cy="315334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2.3. THÍ NGHIỆM</a:t>
            </a:r>
            <a:br>
              <a:rPr lang="en-US" sz="3600" b="1">
                <a:solidFill>
                  <a:schemeClr val="dk1"/>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Quy trình điều chế</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398" name="Google Shape;398;p21"/>
          <p:cNvSpPr/>
          <p:nvPr/>
        </p:nvSpPr>
        <p:spPr>
          <a:xfrm>
            <a:off x="1165265" y="3153341"/>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Khuấy </a:t>
            </a:r>
            <a:endParaRPr/>
          </a:p>
        </p:txBody>
      </p:sp>
      <p:cxnSp>
        <p:nvCxnSpPr>
          <p:cNvPr id="399" name="Google Shape;399;p21"/>
          <p:cNvCxnSpPr>
            <a:endCxn id="398" idx="1"/>
          </p:cNvCxnSpPr>
          <p:nvPr/>
        </p:nvCxnSpPr>
        <p:spPr>
          <a:xfrm>
            <a:off x="-282835" y="2810606"/>
            <a:ext cx="1448100" cy="540000"/>
          </a:xfrm>
          <a:prstGeom prst="straightConnector1">
            <a:avLst/>
          </a:prstGeom>
          <a:noFill/>
          <a:ln w="9525" cap="flat" cmpd="sng">
            <a:solidFill>
              <a:srgbClr val="5597D3"/>
            </a:solidFill>
            <a:prstDash val="solid"/>
            <a:round/>
            <a:headEnd type="none" w="sm" len="sm"/>
            <a:tailEnd type="triangle" w="med" len="med"/>
          </a:ln>
        </p:spPr>
      </p:cxnSp>
      <p:cxnSp>
        <p:nvCxnSpPr>
          <p:cNvPr id="400" name="Google Shape;400;p21"/>
          <p:cNvCxnSpPr>
            <a:stCxn id="401" idx="2"/>
            <a:endCxn id="398" idx="0"/>
          </p:cNvCxnSpPr>
          <p:nvPr/>
        </p:nvCxnSpPr>
        <p:spPr>
          <a:xfrm flipH="1">
            <a:off x="2112252" y="2953086"/>
            <a:ext cx="2700" cy="200400"/>
          </a:xfrm>
          <a:prstGeom prst="straightConnector1">
            <a:avLst/>
          </a:prstGeom>
          <a:noFill/>
          <a:ln w="9525" cap="flat" cmpd="sng">
            <a:solidFill>
              <a:srgbClr val="5597D3"/>
            </a:solidFill>
            <a:prstDash val="solid"/>
            <a:round/>
            <a:headEnd type="none" w="sm" len="sm"/>
            <a:tailEnd type="triangle" w="med" len="med"/>
          </a:ln>
        </p:spPr>
      </p:cxnSp>
      <p:cxnSp>
        <p:nvCxnSpPr>
          <p:cNvPr id="402" name="Google Shape;402;p21"/>
          <p:cNvCxnSpPr>
            <a:stCxn id="403" idx="2"/>
            <a:endCxn id="398" idx="3"/>
          </p:cNvCxnSpPr>
          <p:nvPr/>
        </p:nvCxnSpPr>
        <p:spPr>
          <a:xfrm flipH="1">
            <a:off x="3059239" y="2946834"/>
            <a:ext cx="767700" cy="403800"/>
          </a:xfrm>
          <a:prstGeom prst="straightConnector1">
            <a:avLst/>
          </a:prstGeom>
          <a:noFill/>
          <a:ln w="9525" cap="flat" cmpd="sng">
            <a:solidFill>
              <a:srgbClr val="5597D3"/>
            </a:solidFill>
            <a:prstDash val="solid"/>
            <a:round/>
            <a:headEnd type="none" w="sm" len="sm"/>
            <a:tailEnd type="triangle" w="med" len="med"/>
          </a:ln>
        </p:spPr>
      </p:cxnSp>
      <p:cxnSp>
        <p:nvCxnSpPr>
          <p:cNvPr id="404" name="Google Shape;404;p21"/>
          <p:cNvCxnSpPr>
            <a:stCxn id="398" idx="2"/>
            <a:endCxn id="405" idx="0"/>
          </p:cNvCxnSpPr>
          <p:nvPr/>
        </p:nvCxnSpPr>
        <p:spPr>
          <a:xfrm>
            <a:off x="2112322" y="3547872"/>
            <a:ext cx="0" cy="236100"/>
          </a:xfrm>
          <a:prstGeom prst="straightConnector1">
            <a:avLst/>
          </a:prstGeom>
          <a:noFill/>
          <a:ln w="9525" cap="flat" cmpd="sng">
            <a:solidFill>
              <a:srgbClr val="5597D3"/>
            </a:solidFill>
            <a:prstDash val="solid"/>
            <a:round/>
            <a:headEnd type="none" w="sm" len="sm"/>
            <a:tailEnd type="triangle" w="med" len="med"/>
          </a:ln>
        </p:spPr>
      </p:cxnSp>
      <p:sp>
        <p:nvSpPr>
          <p:cNvPr id="406" name="Google Shape;406;p21"/>
          <p:cNvSpPr/>
          <p:nvPr/>
        </p:nvSpPr>
        <p:spPr>
          <a:xfrm>
            <a:off x="0" y="2429866"/>
            <a:ext cx="1138335"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10ml TiP</a:t>
            </a:r>
            <a:endParaRPr/>
          </a:p>
        </p:txBody>
      </p:sp>
      <p:sp>
        <p:nvSpPr>
          <p:cNvPr id="401" name="Google Shape;401;p21"/>
          <p:cNvSpPr/>
          <p:nvPr/>
        </p:nvSpPr>
        <p:spPr>
          <a:xfrm>
            <a:off x="1302411" y="2429866"/>
            <a:ext cx="1625081"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5ml acid acetic</a:t>
            </a:r>
            <a:endParaRPr/>
          </a:p>
        </p:txBody>
      </p:sp>
      <p:sp>
        <p:nvSpPr>
          <p:cNvPr id="403" name="Google Shape;403;p21"/>
          <p:cNvSpPr/>
          <p:nvPr/>
        </p:nvSpPr>
        <p:spPr>
          <a:xfrm>
            <a:off x="3072546" y="2423614"/>
            <a:ext cx="1508785"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500ml etanol</a:t>
            </a:r>
            <a:endParaRPr/>
          </a:p>
        </p:txBody>
      </p:sp>
      <p:sp>
        <p:nvSpPr>
          <p:cNvPr id="405" name="Google Shape;405;p21"/>
          <p:cNvSpPr/>
          <p:nvPr/>
        </p:nvSpPr>
        <p:spPr>
          <a:xfrm>
            <a:off x="1169929" y="3784113"/>
            <a:ext cx="188478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Dung dịch A</a:t>
            </a:r>
            <a:endParaRPr/>
          </a:p>
        </p:txBody>
      </p:sp>
      <p:sp>
        <p:nvSpPr>
          <p:cNvPr id="407" name="Google Shape;407;p21"/>
          <p:cNvSpPr/>
          <p:nvPr/>
        </p:nvSpPr>
        <p:spPr>
          <a:xfrm>
            <a:off x="7672268" y="3127972"/>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Khuấy </a:t>
            </a:r>
            <a:endParaRPr/>
          </a:p>
        </p:txBody>
      </p:sp>
      <p:sp>
        <p:nvSpPr>
          <p:cNvPr id="408" name="Google Shape;408;p21"/>
          <p:cNvSpPr/>
          <p:nvPr/>
        </p:nvSpPr>
        <p:spPr>
          <a:xfrm>
            <a:off x="7672268" y="3767689"/>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Dung dịch B</a:t>
            </a:r>
            <a:endParaRPr/>
          </a:p>
        </p:txBody>
      </p:sp>
      <p:cxnSp>
        <p:nvCxnSpPr>
          <p:cNvPr id="409" name="Google Shape;409;p21"/>
          <p:cNvCxnSpPr>
            <a:stCxn id="410" idx="2"/>
            <a:endCxn id="407" idx="1"/>
          </p:cNvCxnSpPr>
          <p:nvPr/>
        </p:nvCxnSpPr>
        <p:spPr>
          <a:xfrm>
            <a:off x="6792379" y="2930387"/>
            <a:ext cx="879900" cy="394800"/>
          </a:xfrm>
          <a:prstGeom prst="straightConnector1">
            <a:avLst/>
          </a:prstGeom>
          <a:noFill/>
          <a:ln w="9525" cap="flat" cmpd="sng">
            <a:solidFill>
              <a:srgbClr val="5597D3"/>
            </a:solidFill>
            <a:prstDash val="solid"/>
            <a:round/>
            <a:headEnd type="none" w="sm" len="sm"/>
            <a:tailEnd type="triangle" w="med" len="med"/>
          </a:ln>
        </p:spPr>
      </p:cxnSp>
      <p:cxnSp>
        <p:nvCxnSpPr>
          <p:cNvPr id="411" name="Google Shape;411;p21"/>
          <p:cNvCxnSpPr>
            <a:stCxn id="412" idx="2"/>
            <a:endCxn id="407" idx="0"/>
          </p:cNvCxnSpPr>
          <p:nvPr/>
        </p:nvCxnSpPr>
        <p:spPr>
          <a:xfrm>
            <a:off x="8614661" y="2931163"/>
            <a:ext cx="4800" cy="196800"/>
          </a:xfrm>
          <a:prstGeom prst="straightConnector1">
            <a:avLst/>
          </a:prstGeom>
          <a:noFill/>
          <a:ln w="9525" cap="flat" cmpd="sng">
            <a:solidFill>
              <a:srgbClr val="5597D3"/>
            </a:solidFill>
            <a:prstDash val="solid"/>
            <a:round/>
            <a:headEnd type="none" w="sm" len="sm"/>
            <a:tailEnd type="triangle" w="med" len="med"/>
          </a:ln>
        </p:spPr>
      </p:cxnSp>
      <p:cxnSp>
        <p:nvCxnSpPr>
          <p:cNvPr id="413" name="Google Shape;413;p21"/>
          <p:cNvCxnSpPr>
            <a:stCxn id="414" idx="2"/>
            <a:endCxn id="407" idx="3"/>
          </p:cNvCxnSpPr>
          <p:nvPr/>
        </p:nvCxnSpPr>
        <p:spPr>
          <a:xfrm flipH="1">
            <a:off x="9566509" y="2930387"/>
            <a:ext cx="1149000" cy="394800"/>
          </a:xfrm>
          <a:prstGeom prst="straightConnector1">
            <a:avLst/>
          </a:prstGeom>
          <a:noFill/>
          <a:ln w="9525" cap="flat" cmpd="sng">
            <a:solidFill>
              <a:srgbClr val="5597D3"/>
            </a:solidFill>
            <a:prstDash val="solid"/>
            <a:round/>
            <a:headEnd type="none" w="sm" len="sm"/>
            <a:tailEnd type="triangle" w="med" len="med"/>
          </a:ln>
        </p:spPr>
      </p:cxnSp>
      <p:cxnSp>
        <p:nvCxnSpPr>
          <p:cNvPr id="415" name="Google Shape;415;p21"/>
          <p:cNvCxnSpPr>
            <a:stCxn id="407" idx="2"/>
            <a:endCxn id="408" idx="0"/>
          </p:cNvCxnSpPr>
          <p:nvPr/>
        </p:nvCxnSpPr>
        <p:spPr>
          <a:xfrm>
            <a:off x="8619325" y="3522503"/>
            <a:ext cx="0" cy="245100"/>
          </a:xfrm>
          <a:prstGeom prst="straightConnector1">
            <a:avLst/>
          </a:prstGeom>
          <a:noFill/>
          <a:ln w="9525" cap="flat" cmpd="sng">
            <a:solidFill>
              <a:srgbClr val="5597D3"/>
            </a:solidFill>
            <a:prstDash val="solid"/>
            <a:round/>
            <a:headEnd type="none" w="sm" len="sm"/>
            <a:tailEnd type="triangle" w="med" len="med"/>
          </a:ln>
        </p:spPr>
      </p:cxnSp>
      <p:cxnSp>
        <p:nvCxnSpPr>
          <p:cNvPr id="416" name="Google Shape;416;p21"/>
          <p:cNvCxnSpPr>
            <a:endCxn id="407" idx="1"/>
          </p:cNvCxnSpPr>
          <p:nvPr/>
        </p:nvCxnSpPr>
        <p:spPr>
          <a:xfrm>
            <a:off x="5047568" y="3309638"/>
            <a:ext cx="2624700" cy="15600"/>
          </a:xfrm>
          <a:prstGeom prst="straightConnector1">
            <a:avLst/>
          </a:prstGeom>
          <a:noFill/>
          <a:ln w="9525" cap="flat" cmpd="sng">
            <a:solidFill>
              <a:srgbClr val="5597D3"/>
            </a:solidFill>
            <a:prstDash val="solid"/>
            <a:round/>
            <a:headEnd type="none" w="sm" len="sm"/>
            <a:tailEnd type="triangle" w="med" len="med"/>
          </a:ln>
        </p:spPr>
      </p:cxnSp>
      <p:sp>
        <p:nvSpPr>
          <p:cNvPr id="417" name="Google Shape;417;p21"/>
          <p:cNvSpPr txBox="1"/>
          <p:nvPr/>
        </p:nvSpPr>
        <p:spPr>
          <a:xfrm>
            <a:off x="4940386" y="3029567"/>
            <a:ext cx="203934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12,8g Mg(NO</a:t>
            </a:r>
            <a:r>
              <a:rPr lang="en-US" sz="1400" b="1" i="0" u="none" strike="noStrike" cap="none" baseline="-25000">
                <a:solidFill>
                  <a:srgbClr val="FF0000"/>
                </a:solidFill>
                <a:latin typeface="Arial"/>
                <a:ea typeface="Arial"/>
                <a:cs typeface="Arial"/>
                <a:sym typeface="Arial"/>
              </a:rPr>
              <a:t>3</a:t>
            </a:r>
            <a:r>
              <a:rPr lang="en-US" sz="1400" b="1" i="0" u="none" strike="noStrike" cap="none">
                <a:solidFill>
                  <a:srgbClr val="FF0000"/>
                </a:solidFill>
                <a:latin typeface="Arial"/>
                <a:ea typeface="Arial"/>
                <a:cs typeface="Arial"/>
                <a:sym typeface="Arial"/>
              </a:rPr>
              <a:t>)</a:t>
            </a:r>
            <a:r>
              <a:rPr lang="en-US" sz="1400" b="1" i="0" u="none" strike="noStrike" cap="none" baseline="-25000">
                <a:solidFill>
                  <a:srgbClr val="FF0000"/>
                </a:solidFill>
                <a:latin typeface="Arial"/>
                <a:ea typeface="Arial"/>
                <a:cs typeface="Arial"/>
                <a:sym typeface="Arial"/>
              </a:rPr>
              <a:t>2</a:t>
            </a:r>
            <a:r>
              <a:rPr lang="en-US" sz="1400" b="1" i="0" u="none" strike="noStrike" cap="none">
                <a:solidFill>
                  <a:srgbClr val="FF0000"/>
                </a:solidFill>
                <a:latin typeface="Arial"/>
                <a:ea typeface="Arial"/>
                <a:cs typeface="Arial"/>
                <a:sym typeface="Arial"/>
              </a:rPr>
              <a:t>.6H2O</a:t>
            </a:r>
            <a:endParaRPr/>
          </a:p>
          <a:p>
            <a:pPr marL="0" marR="0" lvl="0" indent="0" algn="l" rtl="0">
              <a:lnSpc>
                <a:spcPct val="100000"/>
              </a:lnSpc>
              <a:spcBef>
                <a:spcPts val="0"/>
              </a:spcBef>
              <a:spcAft>
                <a:spcPts val="0"/>
              </a:spcAft>
              <a:buNone/>
            </a:pPr>
            <a:endParaRPr sz="1400" b="1" i="0" u="none" strike="noStrike" cap="none">
              <a:solidFill>
                <a:srgbClr val="FF0000"/>
              </a:solidFill>
              <a:latin typeface="Arial"/>
              <a:ea typeface="Arial"/>
              <a:cs typeface="Arial"/>
              <a:sym typeface="Arial"/>
            </a:endParaRPr>
          </a:p>
        </p:txBody>
      </p:sp>
      <p:sp>
        <p:nvSpPr>
          <p:cNvPr id="418" name="Google Shape;418;p21"/>
          <p:cNvSpPr txBox="1"/>
          <p:nvPr/>
        </p:nvSpPr>
        <p:spPr>
          <a:xfrm>
            <a:off x="4953493" y="3319604"/>
            <a:ext cx="193995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40,4g Fe(NO</a:t>
            </a:r>
            <a:r>
              <a:rPr lang="en-US" sz="1400" b="1" i="0" u="none" strike="noStrike" cap="none" baseline="-25000">
                <a:solidFill>
                  <a:srgbClr val="FF0000"/>
                </a:solidFill>
                <a:latin typeface="Arial"/>
                <a:ea typeface="Arial"/>
                <a:cs typeface="Arial"/>
                <a:sym typeface="Arial"/>
              </a:rPr>
              <a:t>3</a:t>
            </a:r>
            <a:r>
              <a:rPr lang="en-US" sz="1400" b="1" i="0" u="none" strike="noStrike" cap="none">
                <a:solidFill>
                  <a:srgbClr val="FF0000"/>
                </a:solidFill>
                <a:latin typeface="Arial"/>
                <a:ea typeface="Arial"/>
                <a:cs typeface="Arial"/>
                <a:sym typeface="Arial"/>
              </a:rPr>
              <a:t>)</a:t>
            </a:r>
            <a:r>
              <a:rPr lang="en-US" sz="1400" b="1" i="0" u="none" strike="noStrike" cap="none" baseline="-25000">
                <a:solidFill>
                  <a:srgbClr val="FF0000"/>
                </a:solidFill>
                <a:latin typeface="Arial"/>
                <a:ea typeface="Arial"/>
                <a:cs typeface="Arial"/>
                <a:sym typeface="Arial"/>
              </a:rPr>
              <a:t>3</a:t>
            </a:r>
            <a:r>
              <a:rPr lang="en-US" sz="1400" b="1" i="0" u="none" strike="noStrike" cap="none">
                <a:solidFill>
                  <a:srgbClr val="FF0000"/>
                </a:solidFill>
                <a:latin typeface="Arial"/>
                <a:ea typeface="Arial"/>
                <a:cs typeface="Arial"/>
                <a:sym typeface="Arial"/>
              </a:rPr>
              <a:t>.9H2O</a:t>
            </a:r>
            <a:endParaRPr/>
          </a:p>
        </p:txBody>
      </p:sp>
      <p:sp>
        <p:nvSpPr>
          <p:cNvPr id="410" name="Google Shape;410;p21"/>
          <p:cNvSpPr/>
          <p:nvPr/>
        </p:nvSpPr>
        <p:spPr>
          <a:xfrm>
            <a:off x="6106976" y="2407167"/>
            <a:ext cx="137080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2g Chitosan</a:t>
            </a:r>
            <a:endParaRPr/>
          </a:p>
        </p:txBody>
      </p:sp>
      <p:sp>
        <p:nvSpPr>
          <p:cNvPr id="412" name="Google Shape;412;p21"/>
          <p:cNvSpPr/>
          <p:nvPr/>
        </p:nvSpPr>
        <p:spPr>
          <a:xfrm>
            <a:off x="7672268" y="2407943"/>
            <a:ext cx="188478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500ml nước cất</a:t>
            </a:r>
            <a:endParaRPr/>
          </a:p>
        </p:txBody>
      </p:sp>
      <p:sp>
        <p:nvSpPr>
          <p:cNvPr id="414" name="Google Shape;414;p21"/>
          <p:cNvSpPr/>
          <p:nvPr/>
        </p:nvSpPr>
        <p:spPr>
          <a:xfrm>
            <a:off x="9773116" y="2407167"/>
            <a:ext cx="188478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10ml CH</a:t>
            </a:r>
            <a:r>
              <a:rPr lang="en-US" sz="1600" b="1" i="0" u="none" strike="noStrike" cap="none" baseline="-25000">
                <a:solidFill>
                  <a:srgbClr val="FF0000"/>
                </a:solidFill>
                <a:latin typeface="Times New Roman"/>
                <a:ea typeface="Times New Roman"/>
                <a:cs typeface="Times New Roman"/>
                <a:sym typeface="Times New Roman"/>
              </a:rPr>
              <a:t>3</a:t>
            </a:r>
            <a:r>
              <a:rPr lang="en-US" sz="1600" b="1" i="0" u="none" strike="noStrike" cap="none">
                <a:solidFill>
                  <a:srgbClr val="FF0000"/>
                </a:solidFill>
                <a:latin typeface="Times New Roman"/>
                <a:ea typeface="Times New Roman"/>
                <a:cs typeface="Times New Roman"/>
                <a:sym typeface="Times New Roman"/>
              </a:rPr>
              <a:t>COOH</a:t>
            </a:r>
            <a:endParaRPr/>
          </a:p>
        </p:txBody>
      </p:sp>
      <p:sp>
        <p:nvSpPr>
          <p:cNvPr id="419" name="Google Shape;419;p21"/>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17</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22"/>
          <p:cNvSpPr txBox="1">
            <a:spLocks noGrp="1"/>
          </p:cNvSpPr>
          <p:nvPr>
            <p:ph type="title"/>
          </p:nvPr>
        </p:nvSpPr>
        <p:spPr>
          <a:xfrm>
            <a:off x="3332" y="0"/>
            <a:ext cx="4191955" cy="315334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2.3. THÍ NGHIỆM</a:t>
            </a:r>
            <a:br>
              <a:rPr lang="en-US" sz="3600" b="1">
                <a:solidFill>
                  <a:schemeClr val="dk1"/>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Quy trình điều chế</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426" name="Google Shape;426;p22"/>
          <p:cNvSpPr/>
          <p:nvPr/>
        </p:nvSpPr>
        <p:spPr>
          <a:xfrm>
            <a:off x="7200119" y="2223192"/>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Chỉnh pH </a:t>
            </a:r>
            <a:endParaRPr/>
          </a:p>
        </p:txBody>
      </p:sp>
      <p:sp>
        <p:nvSpPr>
          <p:cNvPr id="427" name="Google Shape;427;p22"/>
          <p:cNvSpPr/>
          <p:nvPr/>
        </p:nvSpPr>
        <p:spPr>
          <a:xfrm>
            <a:off x="7200119" y="2781153"/>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Gia nhiệt</a:t>
            </a:r>
            <a:endParaRPr/>
          </a:p>
        </p:txBody>
      </p:sp>
      <p:sp>
        <p:nvSpPr>
          <p:cNvPr id="428" name="Google Shape;428;p22"/>
          <p:cNvSpPr/>
          <p:nvPr/>
        </p:nvSpPr>
        <p:spPr>
          <a:xfrm>
            <a:off x="7190791" y="3418388"/>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Để nguội</a:t>
            </a:r>
            <a:endParaRPr/>
          </a:p>
        </p:txBody>
      </p:sp>
      <p:cxnSp>
        <p:nvCxnSpPr>
          <p:cNvPr id="429" name="Google Shape;429;p22"/>
          <p:cNvCxnSpPr>
            <a:stCxn id="430" idx="2"/>
            <a:endCxn id="426" idx="0"/>
          </p:cNvCxnSpPr>
          <p:nvPr/>
        </p:nvCxnSpPr>
        <p:spPr>
          <a:xfrm>
            <a:off x="6315955" y="1613993"/>
            <a:ext cx="1831200" cy="609300"/>
          </a:xfrm>
          <a:prstGeom prst="straightConnector1">
            <a:avLst/>
          </a:prstGeom>
          <a:noFill/>
          <a:ln w="9525" cap="flat" cmpd="sng">
            <a:solidFill>
              <a:srgbClr val="5597D3"/>
            </a:solidFill>
            <a:prstDash val="solid"/>
            <a:round/>
            <a:headEnd type="none" w="sm" len="sm"/>
            <a:tailEnd type="triangle" w="med" len="med"/>
          </a:ln>
        </p:spPr>
      </p:cxnSp>
      <p:cxnSp>
        <p:nvCxnSpPr>
          <p:cNvPr id="431" name="Google Shape;431;p22"/>
          <p:cNvCxnSpPr>
            <a:stCxn id="432" idx="2"/>
            <a:endCxn id="426" idx="0"/>
          </p:cNvCxnSpPr>
          <p:nvPr/>
        </p:nvCxnSpPr>
        <p:spPr>
          <a:xfrm flipH="1">
            <a:off x="8147207" y="1613564"/>
            <a:ext cx="2054700" cy="609600"/>
          </a:xfrm>
          <a:prstGeom prst="straightConnector1">
            <a:avLst/>
          </a:prstGeom>
          <a:noFill/>
          <a:ln w="9525" cap="flat" cmpd="sng">
            <a:solidFill>
              <a:srgbClr val="5597D3"/>
            </a:solidFill>
            <a:prstDash val="solid"/>
            <a:round/>
            <a:headEnd type="none" w="sm" len="sm"/>
            <a:tailEnd type="triangle" w="med" len="med"/>
          </a:ln>
        </p:spPr>
      </p:cxnSp>
      <p:cxnSp>
        <p:nvCxnSpPr>
          <p:cNvPr id="433" name="Google Shape;433;p22"/>
          <p:cNvCxnSpPr>
            <a:stCxn id="426" idx="2"/>
            <a:endCxn id="427" idx="0"/>
          </p:cNvCxnSpPr>
          <p:nvPr/>
        </p:nvCxnSpPr>
        <p:spPr>
          <a:xfrm>
            <a:off x="8147176" y="2617723"/>
            <a:ext cx="0" cy="163500"/>
          </a:xfrm>
          <a:prstGeom prst="straightConnector1">
            <a:avLst/>
          </a:prstGeom>
          <a:noFill/>
          <a:ln w="9525" cap="flat" cmpd="sng">
            <a:solidFill>
              <a:srgbClr val="5597D3"/>
            </a:solidFill>
            <a:prstDash val="solid"/>
            <a:round/>
            <a:headEnd type="none" w="sm" len="sm"/>
            <a:tailEnd type="triangle" w="med" len="med"/>
          </a:ln>
        </p:spPr>
      </p:cxnSp>
      <p:cxnSp>
        <p:nvCxnSpPr>
          <p:cNvPr id="434" name="Google Shape;434;p22"/>
          <p:cNvCxnSpPr>
            <a:endCxn id="428" idx="0"/>
          </p:cNvCxnSpPr>
          <p:nvPr/>
        </p:nvCxnSpPr>
        <p:spPr>
          <a:xfrm>
            <a:off x="8137848" y="3209888"/>
            <a:ext cx="0" cy="208500"/>
          </a:xfrm>
          <a:prstGeom prst="straightConnector1">
            <a:avLst/>
          </a:prstGeom>
          <a:noFill/>
          <a:ln w="9525" cap="flat" cmpd="sng">
            <a:solidFill>
              <a:srgbClr val="5597D3"/>
            </a:solidFill>
            <a:prstDash val="solid"/>
            <a:round/>
            <a:headEnd type="none" w="sm" len="sm"/>
            <a:tailEnd type="triangle" w="med" len="med"/>
          </a:ln>
        </p:spPr>
      </p:cxnSp>
      <p:sp>
        <p:nvSpPr>
          <p:cNvPr id="430" name="Google Shape;430;p22"/>
          <p:cNvSpPr/>
          <p:nvPr/>
        </p:nvSpPr>
        <p:spPr>
          <a:xfrm>
            <a:off x="5373562" y="1090773"/>
            <a:ext cx="188478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Dung dịch A</a:t>
            </a:r>
            <a:endParaRPr/>
          </a:p>
        </p:txBody>
      </p:sp>
      <p:sp>
        <p:nvSpPr>
          <p:cNvPr id="432" name="Google Shape;432;p22"/>
          <p:cNvSpPr/>
          <p:nvPr/>
        </p:nvSpPr>
        <p:spPr>
          <a:xfrm>
            <a:off x="9259514" y="1090344"/>
            <a:ext cx="1884786" cy="52322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Dung dịch B</a:t>
            </a:r>
            <a:endParaRPr/>
          </a:p>
        </p:txBody>
      </p:sp>
      <p:sp>
        <p:nvSpPr>
          <p:cNvPr id="435" name="Google Shape;435;p22"/>
          <p:cNvSpPr/>
          <p:nvPr/>
        </p:nvSpPr>
        <p:spPr>
          <a:xfrm>
            <a:off x="7200119" y="4028802"/>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Ly tâm, rửa pH</a:t>
            </a:r>
            <a:endParaRPr/>
          </a:p>
        </p:txBody>
      </p:sp>
      <p:sp>
        <p:nvSpPr>
          <p:cNvPr id="436" name="Google Shape;436;p22"/>
          <p:cNvSpPr/>
          <p:nvPr/>
        </p:nvSpPr>
        <p:spPr>
          <a:xfrm>
            <a:off x="7190791" y="4639216"/>
            <a:ext cx="1894114" cy="394531"/>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Sấy </a:t>
            </a:r>
            <a:endParaRPr/>
          </a:p>
        </p:txBody>
      </p:sp>
      <p:sp>
        <p:nvSpPr>
          <p:cNvPr id="437" name="Google Shape;437;p22"/>
          <p:cNvSpPr/>
          <p:nvPr/>
        </p:nvSpPr>
        <p:spPr>
          <a:xfrm>
            <a:off x="7200119" y="5239643"/>
            <a:ext cx="1894114" cy="349212"/>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Nung</a:t>
            </a:r>
            <a:endParaRPr/>
          </a:p>
        </p:txBody>
      </p:sp>
      <p:cxnSp>
        <p:nvCxnSpPr>
          <p:cNvPr id="438" name="Google Shape;438;p22"/>
          <p:cNvCxnSpPr>
            <a:stCxn id="435" idx="2"/>
            <a:endCxn id="436" idx="0"/>
          </p:cNvCxnSpPr>
          <p:nvPr/>
        </p:nvCxnSpPr>
        <p:spPr>
          <a:xfrm flipH="1">
            <a:off x="8137876" y="4423333"/>
            <a:ext cx="9300" cy="216000"/>
          </a:xfrm>
          <a:prstGeom prst="straightConnector1">
            <a:avLst/>
          </a:prstGeom>
          <a:noFill/>
          <a:ln w="9525" cap="flat" cmpd="sng">
            <a:solidFill>
              <a:srgbClr val="5597D3"/>
            </a:solidFill>
            <a:prstDash val="solid"/>
            <a:round/>
            <a:headEnd type="none" w="sm" len="sm"/>
            <a:tailEnd type="triangle" w="med" len="med"/>
          </a:ln>
        </p:spPr>
      </p:cxnSp>
      <p:cxnSp>
        <p:nvCxnSpPr>
          <p:cNvPr id="439" name="Google Shape;439;p22"/>
          <p:cNvCxnSpPr>
            <a:stCxn id="436" idx="2"/>
            <a:endCxn id="437" idx="0"/>
          </p:cNvCxnSpPr>
          <p:nvPr/>
        </p:nvCxnSpPr>
        <p:spPr>
          <a:xfrm>
            <a:off x="8137848" y="5033747"/>
            <a:ext cx="9300" cy="205800"/>
          </a:xfrm>
          <a:prstGeom prst="straightConnector1">
            <a:avLst/>
          </a:prstGeom>
          <a:noFill/>
          <a:ln w="9525" cap="flat" cmpd="sng">
            <a:solidFill>
              <a:srgbClr val="5597D3"/>
            </a:solidFill>
            <a:prstDash val="solid"/>
            <a:round/>
            <a:headEnd type="none" w="sm" len="sm"/>
            <a:tailEnd type="triangle" w="med" len="med"/>
          </a:ln>
        </p:spPr>
      </p:cxnSp>
      <p:cxnSp>
        <p:nvCxnSpPr>
          <p:cNvPr id="440" name="Google Shape;440;p22"/>
          <p:cNvCxnSpPr>
            <a:stCxn id="437" idx="2"/>
            <a:endCxn id="441" idx="0"/>
          </p:cNvCxnSpPr>
          <p:nvPr/>
        </p:nvCxnSpPr>
        <p:spPr>
          <a:xfrm>
            <a:off x="8147176" y="5588855"/>
            <a:ext cx="0" cy="209700"/>
          </a:xfrm>
          <a:prstGeom prst="straightConnector1">
            <a:avLst/>
          </a:prstGeom>
          <a:noFill/>
          <a:ln w="9525" cap="flat" cmpd="sng">
            <a:solidFill>
              <a:srgbClr val="5597D3"/>
            </a:solidFill>
            <a:prstDash val="solid"/>
            <a:round/>
            <a:headEnd type="none" w="sm" len="sm"/>
            <a:tailEnd type="triangle" w="med" len="med"/>
          </a:ln>
        </p:spPr>
      </p:cxnSp>
      <p:sp>
        <p:nvSpPr>
          <p:cNvPr id="442" name="Google Shape;442;p22"/>
          <p:cNvSpPr txBox="1"/>
          <p:nvPr/>
        </p:nvSpPr>
        <p:spPr>
          <a:xfrm>
            <a:off x="9397256" y="4055098"/>
            <a:ext cx="2606804"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Rửa với nước cất đến pH=7</a:t>
            </a:r>
            <a:endParaRPr/>
          </a:p>
        </p:txBody>
      </p:sp>
      <p:sp>
        <p:nvSpPr>
          <p:cNvPr id="441" name="Google Shape;441;p22"/>
          <p:cNvSpPr/>
          <p:nvPr/>
        </p:nvSpPr>
        <p:spPr>
          <a:xfrm>
            <a:off x="7200121" y="5798675"/>
            <a:ext cx="1894112" cy="606490"/>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MFO-TiO</a:t>
            </a:r>
            <a:r>
              <a:rPr lang="en-US" sz="1600" b="1" i="0" u="none" strike="noStrike" cap="none" baseline="-25000">
                <a:solidFill>
                  <a:srgbClr val="FF0000"/>
                </a:solidFill>
                <a:latin typeface="Times New Roman"/>
                <a:ea typeface="Times New Roman"/>
                <a:cs typeface="Times New Roman"/>
                <a:sym typeface="Times New Roman"/>
              </a:rPr>
              <a:t>2</a:t>
            </a:r>
            <a:endParaRPr sz="1600" b="1" i="0" u="none" strike="noStrike" cap="none">
              <a:solidFill>
                <a:srgbClr val="FF0000"/>
              </a:solidFill>
              <a:latin typeface="Times New Roman"/>
              <a:ea typeface="Times New Roman"/>
              <a:cs typeface="Times New Roman"/>
              <a:sym typeface="Times New Roman"/>
            </a:endParaRPr>
          </a:p>
        </p:txBody>
      </p:sp>
      <p:cxnSp>
        <p:nvCxnSpPr>
          <p:cNvPr id="443" name="Google Shape;443;p22"/>
          <p:cNvCxnSpPr>
            <a:stCxn id="428" idx="2"/>
            <a:endCxn id="435" idx="0"/>
          </p:cNvCxnSpPr>
          <p:nvPr/>
        </p:nvCxnSpPr>
        <p:spPr>
          <a:xfrm>
            <a:off x="8137848" y="3812919"/>
            <a:ext cx="9300" cy="216000"/>
          </a:xfrm>
          <a:prstGeom prst="straightConnector1">
            <a:avLst/>
          </a:prstGeom>
          <a:noFill/>
          <a:ln w="9525" cap="flat" cmpd="sng">
            <a:solidFill>
              <a:srgbClr val="5597D3"/>
            </a:solidFill>
            <a:prstDash val="solid"/>
            <a:round/>
            <a:headEnd type="none" w="sm" len="sm"/>
            <a:tailEnd type="triangle" w="med" len="med"/>
          </a:ln>
        </p:spPr>
      </p:cxnSp>
      <p:sp>
        <p:nvSpPr>
          <p:cNvPr id="444" name="Google Shape;444;p22"/>
          <p:cNvSpPr txBox="1"/>
          <p:nvPr/>
        </p:nvSpPr>
        <p:spPr>
          <a:xfrm>
            <a:off x="9563876" y="2836371"/>
            <a:ext cx="925253"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90</a:t>
            </a:r>
            <a:r>
              <a:rPr lang="en-US" sz="1600" b="1" i="0" u="none" strike="noStrike" cap="none" baseline="30000">
                <a:solidFill>
                  <a:srgbClr val="FF0000"/>
                </a:solidFill>
                <a:latin typeface="Times New Roman"/>
                <a:ea typeface="Times New Roman"/>
                <a:cs typeface="Times New Roman"/>
                <a:sym typeface="Times New Roman"/>
              </a:rPr>
              <a:t>o</a:t>
            </a:r>
            <a:r>
              <a:rPr lang="en-US" sz="1600" b="1" i="0" u="none" strike="noStrike" cap="none">
                <a:solidFill>
                  <a:srgbClr val="FF0000"/>
                </a:solidFill>
                <a:latin typeface="Times New Roman"/>
                <a:ea typeface="Times New Roman"/>
                <a:cs typeface="Times New Roman"/>
                <a:sym typeface="Times New Roman"/>
              </a:rPr>
              <a:t>C, 2h</a:t>
            </a:r>
            <a:endParaRPr/>
          </a:p>
        </p:txBody>
      </p:sp>
      <p:graphicFrame>
        <p:nvGraphicFramePr>
          <p:cNvPr id="445" name="Google Shape;445;p22"/>
          <p:cNvGraphicFramePr/>
          <p:nvPr/>
        </p:nvGraphicFramePr>
        <p:xfrm>
          <a:off x="9328" y="3802752"/>
          <a:ext cx="6574125" cy="1005550"/>
        </p:xfrm>
        <a:graphic>
          <a:graphicData uri="http://schemas.openxmlformats.org/drawingml/2006/table">
            <a:tbl>
              <a:tblPr firstRow="1" bandRow="1">
                <a:noFill/>
                <a:tableStyleId>{78ED15E2-876E-4E5E-B4D1-FED3E22CB9E2}</a:tableStyleId>
              </a:tblPr>
              <a:tblGrid>
                <a:gridCol w="2191375">
                  <a:extLst>
                    <a:ext uri="{9D8B030D-6E8A-4147-A177-3AD203B41FA5}">
                      <a16:colId xmlns:a16="http://schemas.microsoft.com/office/drawing/2014/main" val="20000"/>
                    </a:ext>
                  </a:extLst>
                </a:gridCol>
                <a:gridCol w="2191375">
                  <a:extLst>
                    <a:ext uri="{9D8B030D-6E8A-4147-A177-3AD203B41FA5}">
                      <a16:colId xmlns:a16="http://schemas.microsoft.com/office/drawing/2014/main" val="20001"/>
                    </a:ext>
                  </a:extLst>
                </a:gridCol>
                <a:gridCol w="2191375">
                  <a:extLst>
                    <a:ext uri="{9D8B030D-6E8A-4147-A177-3AD203B41FA5}">
                      <a16:colId xmlns:a16="http://schemas.microsoft.com/office/drawing/2014/main" val="20002"/>
                    </a:ext>
                  </a:extLst>
                </a:gridCol>
              </a:tblGrid>
              <a:tr h="502775">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Yếu tố</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Nhiệt độ nung</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Thời gian nung</a:t>
                      </a:r>
                      <a:endParaRPr/>
                    </a:p>
                  </a:txBody>
                  <a:tcPr marL="91450" marR="91450" marT="45725" marB="45725"/>
                </a:tc>
                <a:extLst>
                  <a:ext uri="{0D108BD9-81ED-4DB2-BD59-A6C34878D82A}">
                    <a16:rowId xmlns:a16="http://schemas.microsoft.com/office/drawing/2014/main" val="10000"/>
                  </a:ext>
                </a:extLst>
              </a:tr>
              <a:tr h="502775">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Khoảng khảo sát</a:t>
                      </a:r>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300-900</a:t>
                      </a:r>
                      <a:r>
                        <a:rPr lang="en-US" sz="1600" u="none" strike="noStrike" cap="none" baseline="30000">
                          <a:latin typeface="Times New Roman"/>
                          <a:ea typeface="Times New Roman"/>
                          <a:cs typeface="Times New Roman"/>
                          <a:sym typeface="Times New Roman"/>
                        </a:rPr>
                        <a:t>o</a:t>
                      </a:r>
                      <a:r>
                        <a:rPr lang="en-US" sz="1600" u="none" strike="noStrike" cap="none">
                          <a:latin typeface="Times New Roman"/>
                          <a:ea typeface="Times New Roman"/>
                          <a:cs typeface="Times New Roman"/>
                          <a:sym typeface="Times New Roman"/>
                        </a:rPr>
                        <a:t>C</a:t>
                      </a:r>
                      <a:endParaRPr sz="1600" u="none" strike="noStrike" cap="none">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r>
                        <a:rPr lang="en-US" sz="1600" u="none" strike="noStrike" cap="none">
                          <a:latin typeface="Times New Roman"/>
                          <a:ea typeface="Times New Roman"/>
                          <a:cs typeface="Times New Roman"/>
                          <a:sym typeface="Times New Roman"/>
                        </a:rPr>
                        <a:t>0-4h</a:t>
                      </a:r>
                      <a:endParaRPr/>
                    </a:p>
                  </a:txBody>
                  <a:tcPr marL="91450" marR="91450" marT="45725" marB="45725"/>
                </a:tc>
                <a:extLst>
                  <a:ext uri="{0D108BD9-81ED-4DB2-BD59-A6C34878D82A}">
                    <a16:rowId xmlns:a16="http://schemas.microsoft.com/office/drawing/2014/main" val="10001"/>
                  </a:ext>
                </a:extLst>
              </a:tr>
            </a:tbl>
          </a:graphicData>
        </a:graphic>
      </p:graphicFrame>
      <p:cxnSp>
        <p:nvCxnSpPr>
          <p:cNvPr id="446" name="Google Shape;446;p22"/>
          <p:cNvCxnSpPr>
            <a:stCxn id="437" idx="1"/>
          </p:cNvCxnSpPr>
          <p:nvPr/>
        </p:nvCxnSpPr>
        <p:spPr>
          <a:xfrm rot="10800000">
            <a:off x="5431919" y="5414249"/>
            <a:ext cx="1768200" cy="0"/>
          </a:xfrm>
          <a:prstGeom prst="straightConnector1">
            <a:avLst/>
          </a:prstGeom>
          <a:noFill/>
          <a:ln w="9525" cap="flat" cmpd="sng">
            <a:solidFill>
              <a:srgbClr val="5597D3"/>
            </a:solidFill>
            <a:prstDash val="solid"/>
            <a:round/>
            <a:headEnd type="none" w="sm" len="sm"/>
            <a:tailEnd type="none" w="sm" len="sm"/>
          </a:ln>
        </p:spPr>
      </p:cxnSp>
      <p:cxnSp>
        <p:nvCxnSpPr>
          <p:cNvPr id="447" name="Google Shape;447;p22"/>
          <p:cNvCxnSpPr/>
          <p:nvPr/>
        </p:nvCxnSpPr>
        <p:spPr>
          <a:xfrm rot="10800000">
            <a:off x="5431792" y="4836481"/>
            <a:ext cx="0" cy="577768"/>
          </a:xfrm>
          <a:prstGeom prst="straightConnector1">
            <a:avLst/>
          </a:prstGeom>
          <a:noFill/>
          <a:ln w="9525" cap="flat" cmpd="sng">
            <a:solidFill>
              <a:srgbClr val="5597D3"/>
            </a:solidFill>
            <a:prstDash val="solid"/>
            <a:round/>
            <a:headEnd type="none" w="sm" len="sm"/>
            <a:tailEnd type="triangle" w="med" len="med"/>
          </a:ln>
        </p:spPr>
      </p:cxnSp>
      <p:sp>
        <p:nvSpPr>
          <p:cNvPr id="448" name="Google Shape;448;p22"/>
          <p:cNvSpPr txBox="1"/>
          <p:nvPr/>
        </p:nvSpPr>
        <p:spPr>
          <a:xfrm>
            <a:off x="9530434" y="4651815"/>
            <a:ext cx="221775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FF0000"/>
                </a:solidFill>
                <a:latin typeface="Times New Roman"/>
                <a:ea typeface="Times New Roman"/>
                <a:cs typeface="Times New Roman"/>
                <a:sym typeface="Times New Roman"/>
              </a:rPr>
              <a:t>80</a:t>
            </a:r>
            <a:r>
              <a:rPr lang="en-US" sz="1800" b="1" i="0" u="none" strike="noStrike" cap="none" baseline="30000">
                <a:solidFill>
                  <a:srgbClr val="FF0000"/>
                </a:solidFill>
                <a:latin typeface="Times New Roman"/>
                <a:ea typeface="Times New Roman"/>
                <a:cs typeface="Times New Roman"/>
                <a:sym typeface="Times New Roman"/>
              </a:rPr>
              <a:t>o</a:t>
            </a:r>
            <a:r>
              <a:rPr lang="en-US" sz="1800" b="1" i="0" u="none" strike="noStrike" cap="none">
                <a:solidFill>
                  <a:srgbClr val="FF0000"/>
                </a:solidFill>
                <a:latin typeface="Times New Roman"/>
                <a:ea typeface="Times New Roman"/>
                <a:cs typeface="Times New Roman"/>
                <a:sym typeface="Times New Roman"/>
              </a:rPr>
              <a:t>C  6h</a:t>
            </a:r>
            <a:endParaRPr/>
          </a:p>
        </p:txBody>
      </p:sp>
      <p:sp>
        <p:nvSpPr>
          <p:cNvPr id="449" name="Google Shape;449;p22"/>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18</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24"/>
          <p:cNvSpPr txBox="1">
            <a:spLocks noGrp="1"/>
          </p:cNvSpPr>
          <p:nvPr>
            <p:ph type="title"/>
          </p:nvPr>
        </p:nvSpPr>
        <p:spPr>
          <a:xfrm>
            <a:off x="0" y="-9331"/>
            <a:ext cx="4490534" cy="3153341"/>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2. THỰC NGHIỆM</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2.3. THÍ NGHIỆM</a:t>
            </a:r>
            <a:br>
              <a:rPr lang="en-US" sz="3600" b="1">
                <a:solidFill>
                  <a:schemeClr val="dk1"/>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Quy trình xúc tác quang</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456" name="Google Shape;456;p24"/>
          <p:cNvSpPr/>
          <p:nvPr/>
        </p:nvSpPr>
        <p:spPr>
          <a:xfrm>
            <a:off x="7128588" y="2640563"/>
            <a:ext cx="2043404" cy="65314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Khuấy</a:t>
            </a:r>
            <a:endParaRPr/>
          </a:p>
        </p:txBody>
      </p:sp>
      <p:sp>
        <p:nvSpPr>
          <p:cNvPr id="457" name="Google Shape;457;p24"/>
          <p:cNvSpPr/>
          <p:nvPr/>
        </p:nvSpPr>
        <p:spPr>
          <a:xfrm>
            <a:off x="7128588" y="3716693"/>
            <a:ext cx="2043404" cy="65314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Khuấy</a:t>
            </a:r>
            <a:endParaRPr/>
          </a:p>
        </p:txBody>
      </p:sp>
      <p:sp>
        <p:nvSpPr>
          <p:cNvPr id="458" name="Google Shape;458;p24"/>
          <p:cNvSpPr/>
          <p:nvPr/>
        </p:nvSpPr>
        <p:spPr>
          <a:xfrm>
            <a:off x="7128588" y="4792823"/>
            <a:ext cx="2043404" cy="65314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Lấy mẫu</a:t>
            </a:r>
            <a:endParaRPr/>
          </a:p>
        </p:txBody>
      </p:sp>
      <p:cxnSp>
        <p:nvCxnSpPr>
          <p:cNvPr id="459" name="Google Shape;459;p24"/>
          <p:cNvCxnSpPr/>
          <p:nvPr/>
        </p:nvCxnSpPr>
        <p:spPr>
          <a:xfrm>
            <a:off x="6634066" y="2052735"/>
            <a:ext cx="587827" cy="587828"/>
          </a:xfrm>
          <a:prstGeom prst="straightConnector1">
            <a:avLst/>
          </a:prstGeom>
          <a:noFill/>
          <a:ln w="9525" cap="flat" cmpd="sng">
            <a:solidFill>
              <a:srgbClr val="5597D3"/>
            </a:solidFill>
            <a:prstDash val="solid"/>
            <a:round/>
            <a:headEnd type="none" w="sm" len="sm"/>
            <a:tailEnd type="triangle" w="med" len="med"/>
          </a:ln>
        </p:spPr>
      </p:cxnSp>
      <p:cxnSp>
        <p:nvCxnSpPr>
          <p:cNvPr id="460" name="Google Shape;460;p24"/>
          <p:cNvCxnSpPr/>
          <p:nvPr/>
        </p:nvCxnSpPr>
        <p:spPr>
          <a:xfrm flipH="1">
            <a:off x="8920065" y="2052735"/>
            <a:ext cx="581609" cy="581608"/>
          </a:xfrm>
          <a:prstGeom prst="straightConnector1">
            <a:avLst/>
          </a:prstGeom>
          <a:noFill/>
          <a:ln w="9525" cap="flat" cmpd="sng">
            <a:solidFill>
              <a:srgbClr val="5597D3"/>
            </a:solidFill>
            <a:prstDash val="solid"/>
            <a:round/>
            <a:headEnd type="none" w="sm" len="sm"/>
            <a:tailEnd type="triangle" w="med" len="med"/>
          </a:ln>
        </p:spPr>
      </p:cxnSp>
      <p:cxnSp>
        <p:nvCxnSpPr>
          <p:cNvPr id="461" name="Google Shape;461;p24"/>
          <p:cNvCxnSpPr>
            <a:stCxn id="456" idx="2"/>
            <a:endCxn id="457" idx="0"/>
          </p:cNvCxnSpPr>
          <p:nvPr/>
        </p:nvCxnSpPr>
        <p:spPr>
          <a:xfrm>
            <a:off x="8150290" y="3293706"/>
            <a:ext cx="0" cy="423000"/>
          </a:xfrm>
          <a:prstGeom prst="straightConnector1">
            <a:avLst/>
          </a:prstGeom>
          <a:noFill/>
          <a:ln w="9525" cap="flat" cmpd="sng">
            <a:solidFill>
              <a:srgbClr val="5597D3"/>
            </a:solidFill>
            <a:prstDash val="solid"/>
            <a:round/>
            <a:headEnd type="none" w="sm" len="sm"/>
            <a:tailEnd type="triangle" w="med" len="med"/>
          </a:ln>
        </p:spPr>
      </p:cxnSp>
      <p:cxnSp>
        <p:nvCxnSpPr>
          <p:cNvPr id="462" name="Google Shape;462;p24"/>
          <p:cNvCxnSpPr>
            <a:stCxn id="457" idx="2"/>
            <a:endCxn id="458" idx="0"/>
          </p:cNvCxnSpPr>
          <p:nvPr/>
        </p:nvCxnSpPr>
        <p:spPr>
          <a:xfrm>
            <a:off x="8150290" y="4369836"/>
            <a:ext cx="0" cy="423000"/>
          </a:xfrm>
          <a:prstGeom prst="straightConnector1">
            <a:avLst/>
          </a:prstGeom>
          <a:noFill/>
          <a:ln w="9525" cap="flat" cmpd="sng">
            <a:solidFill>
              <a:srgbClr val="5597D3"/>
            </a:solidFill>
            <a:prstDash val="solid"/>
            <a:round/>
            <a:headEnd type="none" w="sm" len="sm"/>
            <a:tailEnd type="triangle" w="med" len="med"/>
          </a:ln>
        </p:spPr>
      </p:cxnSp>
      <p:sp>
        <p:nvSpPr>
          <p:cNvPr id="463" name="Google Shape;463;p24"/>
          <p:cNvSpPr txBox="1"/>
          <p:nvPr/>
        </p:nvSpPr>
        <p:spPr>
          <a:xfrm>
            <a:off x="9311951" y="2803916"/>
            <a:ext cx="23202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Trong tối, t =30p</a:t>
            </a:r>
            <a:endParaRPr/>
          </a:p>
        </p:txBody>
      </p:sp>
      <p:cxnSp>
        <p:nvCxnSpPr>
          <p:cNvPr id="464" name="Google Shape;464;p24"/>
          <p:cNvCxnSpPr>
            <a:endCxn id="457" idx="1"/>
          </p:cNvCxnSpPr>
          <p:nvPr/>
        </p:nvCxnSpPr>
        <p:spPr>
          <a:xfrm rot="10800000" flipH="1">
            <a:off x="5234388" y="4043265"/>
            <a:ext cx="1894200" cy="24900"/>
          </a:xfrm>
          <a:prstGeom prst="straightConnector1">
            <a:avLst/>
          </a:prstGeom>
          <a:noFill/>
          <a:ln w="9525" cap="flat" cmpd="sng">
            <a:solidFill>
              <a:srgbClr val="5597D3"/>
            </a:solidFill>
            <a:prstDash val="solid"/>
            <a:round/>
            <a:headEnd type="none" w="sm" len="sm"/>
            <a:tailEnd type="triangle" w="med" len="med"/>
          </a:ln>
        </p:spPr>
      </p:cxnSp>
      <p:sp>
        <p:nvSpPr>
          <p:cNvPr id="465" name="Google Shape;465;p24"/>
          <p:cNvSpPr txBox="1"/>
          <p:nvPr/>
        </p:nvSpPr>
        <p:spPr>
          <a:xfrm>
            <a:off x="5495730" y="3716693"/>
            <a:ext cx="113833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2ml H</a:t>
            </a:r>
            <a:r>
              <a:rPr lang="en-US" sz="1600" b="1" i="0" u="none" strike="noStrike" cap="none" baseline="-25000">
                <a:solidFill>
                  <a:srgbClr val="FF0000"/>
                </a:solidFill>
                <a:latin typeface="Times New Roman"/>
                <a:ea typeface="Times New Roman"/>
                <a:cs typeface="Times New Roman"/>
                <a:sym typeface="Times New Roman"/>
              </a:rPr>
              <a:t>2</a:t>
            </a:r>
            <a:r>
              <a:rPr lang="en-US" sz="1600" b="1" i="0" u="none" strike="noStrike" cap="none">
                <a:solidFill>
                  <a:srgbClr val="FF0000"/>
                </a:solidFill>
                <a:latin typeface="Times New Roman"/>
                <a:ea typeface="Times New Roman"/>
                <a:cs typeface="Times New Roman"/>
                <a:sym typeface="Times New Roman"/>
              </a:rPr>
              <a:t>O</a:t>
            </a:r>
            <a:r>
              <a:rPr lang="en-US" sz="1600" b="1" i="0" u="none" strike="noStrike" cap="none" baseline="-25000">
                <a:solidFill>
                  <a:srgbClr val="FF0000"/>
                </a:solidFill>
                <a:latin typeface="Times New Roman"/>
                <a:ea typeface="Times New Roman"/>
                <a:cs typeface="Times New Roman"/>
                <a:sym typeface="Times New Roman"/>
              </a:rPr>
              <a:t>2</a:t>
            </a:r>
            <a:endParaRPr sz="1600" b="1" i="0" u="none" strike="noStrike" cap="none">
              <a:solidFill>
                <a:srgbClr val="FF0000"/>
              </a:solidFill>
              <a:latin typeface="Times New Roman"/>
              <a:ea typeface="Times New Roman"/>
              <a:cs typeface="Times New Roman"/>
              <a:sym typeface="Times New Roman"/>
            </a:endParaRPr>
          </a:p>
        </p:txBody>
      </p:sp>
      <p:sp>
        <p:nvSpPr>
          <p:cNvPr id="466" name="Google Shape;466;p24"/>
          <p:cNvSpPr txBox="1"/>
          <p:nvPr/>
        </p:nvSpPr>
        <p:spPr>
          <a:xfrm>
            <a:off x="9311951" y="3862874"/>
            <a:ext cx="120898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Bật đèn UV</a:t>
            </a:r>
            <a:endParaRPr/>
          </a:p>
        </p:txBody>
      </p:sp>
      <p:sp>
        <p:nvSpPr>
          <p:cNvPr id="467" name="Google Shape;467;p24"/>
          <p:cNvSpPr/>
          <p:nvPr/>
        </p:nvSpPr>
        <p:spPr>
          <a:xfrm>
            <a:off x="5557935" y="1416696"/>
            <a:ext cx="2043404" cy="653143"/>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80mg MFO-TiO</a:t>
            </a:r>
            <a:r>
              <a:rPr lang="en-US" sz="1600" b="1" i="0" u="none" strike="noStrike" cap="none" baseline="-25000">
                <a:solidFill>
                  <a:srgbClr val="FF0000"/>
                </a:solidFill>
                <a:latin typeface="Times New Roman"/>
                <a:ea typeface="Times New Roman"/>
                <a:cs typeface="Times New Roman"/>
                <a:sym typeface="Times New Roman"/>
              </a:rPr>
              <a:t>2</a:t>
            </a:r>
            <a:endParaRPr sz="1600" b="1" i="0" u="none" strike="noStrike" cap="none">
              <a:solidFill>
                <a:srgbClr val="FF0000"/>
              </a:solidFill>
              <a:latin typeface="Times New Roman"/>
              <a:ea typeface="Times New Roman"/>
              <a:cs typeface="Times New Roman"/>
              <a:sym typeface="Times New Roman"/>
            </a:endParaRPr>
          </a:p>
        </p:txBody>
      </p:sp>
      <p:sp>
        <p:nvSpPr>
          <p:cNvPr id="468" name="Google Shape;468;p24"/>
          <p:cNvSpPr/>
          <p:nvPr/>
        </p:nvSpPr>
        <p:spPr>
          <a:xfrm>
            <a:off x="8479972" y="1375487"/>
            <a:ext cx="2043404" cy="653143"/>
          </a:xfrm>
          <a:prstGeom prst="roundRect">
            <a:avLst>
              <a:gd name="adj" fmla="val 16667"/>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a:solidFill>
                  <a:srgbClr val="FF0000"/>
                </a:solidFill>
                <a:latin typeface="Times New Roman"/>
                <a:ea typeface="Times New Roman"/>
                <a:cs typeface="Times New Roman"/>
                <a:sym typeface="Times New Roman"/>
              </a:rPr>
              <a:t>100ml MB 20mg/L</a:t>
            </a:r>
            <a:endParaRPr/>
          </a:p>
        </p:txBody>
      </p:sp>
      <p:sp>
        <p:nvSpPr>
          <p:cNvPr id="469" name="Google Shape;469;p24"/>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19</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5"/>
          <p:cNvSpPr txBox="1"/>
          <p:nvPr/>
        </p:nvSpPr>
        <p:spPr>
          <a:xfrm>
            <a:off x="2328139" y="98991"/>
            <a:ext cx="7535333" cy="63495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00000"/>
              </a:buClr>
              <a:buSzPts val="3600"/>
              <a:buFont typeface="Arial"/>
              <a:buNone/>
            </a:pPr>
            <a:r>
              <a:rPr lang="en-US" sz="3600" b="1" i="0" u="none" strike="noStrike" cap="none">
                <a:solidFill>
                  <a:srgbClr val="FF0000"/>
                </a:solidFill>
                <a:latin typeface="Arial"/>
                <a:ea typeface="Arial"/>
                <a:cs typeface="Arial"/>
                <a:sym typeface="Arial"/>
              </a:rPr>
              <a:t>ĐẶT VẤN ĐỀ</a:t>
            </a:r>
            <a:endParaRPr sz="3600" b="1" i="0" u="none" strike="noStrike" cap="none">
              <a:solidFill>
                <a:srgbClr val="FF0000"/>
              </a:solidFill>
              <a:latin typeface="Arial"/>
              <a:ea typeface="Arial"/>
              <a:cs typeface="Arial"/>
              <a:sym typeface="Arial"/>
            </a:endParaRPr>
          </a:p>
        </p:txBody>
      </p:sp>
      <p:sp>
        <p:nvSpPr>
          <p:cNvPr id="167" name="Google Shape;167;p25"/>
          <p:cNvSpPr/>
          <p:nvPr/>
        </p:nvSpPr>
        <p:spPr>
          <a:xfrm>
            <a:off x="1330" y="761237"/>
            <a:ext cx="12188952" cy="82824"/>
          </a:xfrm>
          <a:prstGeom prst="rect">
            <a:avLst/>
          </a:prstGeom>
          <a:solidFill>
            <a:srgbClr val="5C9BD5"/>
          </a:solidFill>
          <a:ln>
            <a:noFill/>
          </a:ln>
          <a:effectLst>
            <a:outerShdw blurRad="44450" dist="27940" dir="5400000" algn="ctr">
              <a:srgbClr val="000000">
                <a:alpha val="31372"/>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8" name="Google Shape;168;p25"/>
          <p:cNvSpPr txBox="1"/>
          <p:nvPr/>
        </p:nvSpPr>
        <p:spPr>
          <a:xfrm>
            <a:off x="109187" y="1606490"/>
            <a:ext cx="6758541" cy="1133965"/>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Nguồn nước công nghiệp dệt nhuộm chứa methylene blue gây hại con người, động vật và thực vật</a:t>
            </a:r>
            <a:endParaRPr/>
          </a:p>
        </p:txBody>
      </p:sp>
      <p:sp>
        <p:nvSpPr>
          <p:cNvPr id="169" name="Google Shape;169;p25"/>
          <p:cNvSpPr txBox="1"/>
          <p:nvPr/>
        </p:nvSpPr>
        <p:spPr>
          <a:xfrm>
            <a:off x="6095805" y="4515598"/>
            <a:ext cx="5282141" cy="141577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2400" b="0" i="0" u="none" strike="noStrike" cap="none">
                <a:solidFill>
                  <a:srgbClr val="000000"/>
                </a:solidFill>
                <a:latin typeface="Times New Roman"/>
                <a:ea typeface="Times New Roman"/>
                <a:cs typeface="Times New Roman"/>
                <a:sym typeface="Times New Roman"/>
              </a:rPr>
              <a:t>Xúc tác quang phân hủy chất hữu cơ gây ô nhiễm bằng các hạt kích thước nano</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70" name="Google Shape;170;p25" descr="Hiện trạng ô nhiễm nước thải dệt nhuộm - Hóa chất Cleamchem"/>
          <p:cNvPicPr preferRelativeResize="0"/>
          <p:nvPr/>
        </p:nvPicPr>
        <p:blipFill rotWithShape="1">
          <a:blip r:embed="rId3">
            <a:alphaModFix/>
          </a:blip>
          <a:srcRect t="-472" b="471"/>
          <a:stretch/>
        </p:blipFill>
        <p:spPr>
          <a:xfrm>
            <a:off x="7115934" y="957202"/>
            <a:ext cx="4262012" cy="3133397"/>
          </a:xfrm>
          <a:prstGeom prst="flowChartAlternateProcess">
            <a:avLst/>
          </a:prstGeom>
          <a:noFill/>
          <a:ln>
            <a:noFill/>
          </a:ln>
        </p:spPr>
      </p:pic>
      <p:pic>
        <p:nvPicPr>
          <p:cNvPr id="171" name="Google Shape;171;p25" descr="mtcnx.com - Xử lý ô nhiễm không khí bằng vật liệu xúc tác quang hóa - nano  TiO2"/>
          <p:cNvPicPr preferRelativeResize="0"/>
          <p:nvPr/>
        </p:nvPicPr>
        <p:blipFill rotWithShape="1">
          <a:blip r:embed="rId4">
            <a:alphaModFix/>
          </a:blip>
          <a:srcRect/>
          <a:stretch/>
        </p:blipFill>
        <p:spPr>
          <a:xfrm>
            <a:off x="814054" y="3723125"/>
            <a:ext cx="4902815" cy="2815806"/>
          </a:xfrm>
          <a:prstGeom prst="flowChartAlternateProcess">
            <a:avLst/>
          </a:prstGeom>
          <a:noFill/>
          <a:ln>
            <a:noFill/>
          </a:ln>
        </p:spPr>
      </p:pic>
      <p:sp>
        <p:nvSpPr>
          <p:cNvPr id="172" name="Google Shape;172;p25"/>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p:push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7"/>
          <p:cNvSpPr txBox="1">
            <a:spLocks noGrp="1"/>
          </p:cNvSpPr>
          <p:nvPr>
            <p:ph type="title"/>
          </p:nvPr>
        </p:nvSpPr>
        <p:spPr>
          <a:xfrm>
            <a:off x="53474" y="37727"/>
            <a:ext cx="12079705" cy="16231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KẾT QUẢ</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grpSp>
        <p:nvGrpSpPr>
          <p:cNvPr id="476" name="Google Shape;476;p57"/>
          <p:cNvGrpSpPr/>
          <p:nvPr/>
        </p:nvGrpSpPr>
        <p:grpSpPr>
          <a:xfrm>
            <a:off x="1989629" y="724838"/>
            <a:ext cx="8212742" cy="4992003"/>
            <a:chOff x="695948" y="304961"/>
            <a:chExt cx="8212742" cy="4992003"/>
          </a:xfrm>
        </p:grpSpPr>
        <p:grpSp>
          <p:nvGrpSpPr>
            <p:cNvPr id="477" name="Google Shape;477;p57"/>
            <p:cNvGrpSpPr/>
            <p:nvPr/>
          </p:nvGrpSpPr>
          <p:grpSpPr>
            <a:xfrm>
              <a:off x="695948" y="304961"/>
              <a:ext cx="3960601" cy="4992003"/>
              <a:chOff x="381000" y="287512"/>
              <a:chExt cx="3302000" cy="3851275"/>
            </a:xfrm>
          </p:grpSpPr>
          <p:graphicFrame>
            <p:nvGraphicFramePr>
              <p:cNvPr id="478" name="Google Shape;478;p57"/>
              <p:cNvGraphicFramePr/>
              <p:nvPr/>
            </p:nvGraphicFramePr>
            <p:xfrm>
              <a:off x="433388" y="287512"/>
              <a:ext cx="3095625" cy="3851275"/>
            </p:xfrm>
            <a:graphic>
              <a:graphicData uri="http://schemas.openxmlformats.org/presentationml/2006/ole">
                <mc:AlternateContent xmlns:mc="http://schemas.openxmlformats.org/markup-compatibility/2006">
                  <mc:Choice xmlns:v="urn:schemas-microsoft-com:vml" Requires="v">
                    <p:oleObj r:id="rId3" imgW="3095625" imgH="3851275" progId="Origin50.Graph">
                      <p:embed/>
                    </p:oleObj>
                  </mc:Choice>
                  <mc:Fallback>
                    <p:oleObj r:id="rId3" imgW="3095625" imgH="3851275" progId="Origin50.Graph">
                      <p:embed/>
                      <p:pic>
                        <p:nvPicPr>
                          <p:cNvPr id="478" name="Google Shape;478;p57"/>
                          <p:cNvPicPr preferRelativeResize="0"/>
                          <p:nvPr/>
                        </p:nvPicPr>
                        <p:blipFill rotWithShape="1">
                          <a:blip r:embed="rId4">
                            <a:alphaModFix/>
                          </a:blip>
                          <a:srcRect/>
                          <a:stretch/>
                        </p:blipFill>
                        <p:spPr>
                          <a:xfrm>
                            <a:off x="433388" y="287512"/>
                            <a:ext cx="3095625" cy="3851275"/>
                          </a:xfrm>
                          <a:prstGeom prst="rect">
                            <a:avLst/>
                          </a:prstGeom>
                          <a:noFill/>
                          <a:ln>
                            <a:noFill/>
                          </a:ln>
                        </p:spPr>
                      </p:pic>
                    </p:oleObj>
                  </mc:Fallback>
                </mc:AlternateContent>
              </a:graphicData>
            </a:graphic>
          </p:graphicFrame>
          <p:sp>
            <p:nvSpPr>
              <p:cNvPr id="479" name="Google Shape;479;p57"/>
              <p:cNvSpPr txBox="1"/>
              <p:nvPr/>
            </p:nvSpPr>
            <p:spPr>
              <a:xfrm>
                <a:off x="381000" y="304799"/>
                <a:ext cx="228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a:t>
                </a:r>
                <a:endParaRPr/>
              </a:p>
            </p:txBody>
          </p:sp>
          <p:sp>
            <p:nvSpPr>
              <p:cNvPr id="480" name="Google Shape;480;p57"/>
              <p:cNvSpPr txBox="1"/>
              <p:nvPr/>
            </p:nvSpPr>
            <p:spPr>
              <a:xfrm>
                <a:off x="3352800" y="304798"/>
                <a:ext cx="228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a:t>
                </a:r>
                <a:endParaRPr/>
              </a:p>
            </p:txBody>
          </p:sp>
          <p:sp>
            <p:nvSpPr>
              <p:cNvPr id="481" name="Google Shape;481;p57"/>
              <p:cNvSpPr txBox="1"/>
              <p:nvPr/>
            </p:nvSpPr>
            <p:spPr>
              <a:xfrm>
                <a:off x="3454400" y="2133600"/>
                <a:ext cx="2286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a:t>
                </a:r>
                <a:endParaRPr/>
              </a:p>
            </p:txBody>
          </p:sp>
        </p:grpSp>
        <p:graphicFrame>
          <p:nvGraphicFramePr>
            <p:cNvPr id="482" name="Google Shape;482;p57"/>
            <p:cNvGraphicFramePr/>
            <p:nvPr/>
          </p:nvGraphicFramePr>
          <p:xfrm>
            <a:off x="4260489" y="327367"/>
            <a:ext cx="4648201" cy="4947192"/>
          </p:xfrm>
          <a:graphic>
            <a:graphicData uri="http://schemas.openxmlformats.org/presentationml/2006/ole">
              <mc:AlternateContent xmlns:mc="http://schemas.openxmlformats.org/markup-compatibility/2006">
                <mc:Choice xmlns:v="urn:schemas-microsoft-com:vml" Requires="v">
                  <p:oleObj r:id="rId5" imgW="4648201" imgH="4947192" progId="Origin50.Graph">
                    <p:embed/>
                  </p:oleObj>
                </mc:Choice>
                <mc:Fallback>
                  <p:oleObj r:id="rId5" imgW="4648201" imgH="4947192" progId="Origin50.Graph">
                    <p:embed/>
                    <p:pic>
                      <p:nvPicPr>
                        <p:cNvPr id="482" name="Google Shape;482;p57"/>
                        <p:cNvPicPr preferRelativeResize="0"/>
                        <p:nvPr/>
                      </p:nvPicPr>
                      <p:blipFill rotWithShape="1">
                        <a:blip r:embed="rId6">
                          <a:alphaModFix/>
                        </a:blip>
                        <a:srcRect/>
                        <a:stretch/>
                      </p:blipFill>
                      <p:spPr>
                        <a:xfrm>
                          <a:off x="4260489" y="327367"/>
                          <a:ext cx="4648201" cy="4947192"/>
                        </a:xfrm>
                        <a:prstGeom prst="rect">
                          <a:avLst/>
                        </a:prstGeom>
                        <a:noFill/>
                        <a:ln>
                          <a:noFill/>
                        </a:ln>
                      </p:spPr>
                    </p:pic>
                  </p:oleObj>
                </mc:Fallback>
              </mc:AlternateContent>
            </a:graphicData>
          </a:graphic>
        </p:graphicFrame>
      </p:grpSp>
      <p:sp>
        <p:nvSpPr>
          <p:cNvPr id="483" name="Google Shape;483;p57"/>
          <p:cNvSpPr txBox="1"/>
          <p:nvPr/>
        </p:nvSpPr>
        <p:spPr>
          <a:xfrm>
            <a:off x="2814302" y="5801150"/>
            <a:ext cx="667201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Hình 1: (a) giản đồ XRD, (b) hiệu suất quang phân hủy, </a:t>
            </a:r>
            <a:br>
              <a:rPr lang="en-US" sz="1800" b="0" i="0" u="none" strike="noStrike" cap="none">
                <a:solidFill>
                  <a:srgbClr val="000000"/>
                </a:solidFill>
                <a:latin typeface="Arial"/>
                <a:ea typeface="Arial"/>
                <a:cs typeface="Arial"/>
                <a:sym typeface="Arial"/>
              </a:rPr>
            </a:br>
            <a:r>
              <a:rPr lang="en-US" sz="1800" b="0" i="0" u="none" strike="noStrike" cap="none">
                <a:solidFill>
                  <a:srgbClr val="000000"/>
                </a:solidFill>
                <a:latin typeface="Arial"/>
                <a:ea typeface="Arial"/>
                <a:cs typeface="Arial"/>
                <a:sym typeface="Arial"/>
              </a:rPr>
              <a:t>và (c) động học quang phân hủy MB của vật liệu MgFe</a:t>
            </a:r>
            <a:r>
              <a:rPr lang="en-US" sz="1800" b="0" i="0" u="none" strike="noStrike" cap="none" baseline="-25000">
                <a:solidFill>
                  <a:srgbClr val="000000"/>
                </a:solidFill>
                <a:latin typeface="Arial"/>
                <a:ea typeface="Arial"/>
                <a:cs typeface="Arial"/>
                <a:sym typeface="Arial"/>
              </a:rPr>
              <a:t>2</a:t>
            </a:r>
            <a:r>
              <a:rPr lang="en-US" sz="1800" b="0" i="0" u="none" strike="noStrike" cap="none">
                <a:solidFill>
                  <a:srgbClr val="000000"/>
                </a:solidFill>
                <a:latin typeface="Arial"/>
                <a:ea typeface="Arial"/>
                <a:cs typeface="Arial"/>
                <a:sym typeface="Arial"/>
              </a:rPr>
              <a:t>O</a:t>
            </a:r>
            <a:r>
              <a:rPr lang="en-US" sz="1800" b="0" i="0" u="none" strike="noStrike" cap="none" baseline="-25000">
                <a:solidFill>
                  <a:srgbClr val="000000"/>
                </a:solidFill>
                <a:latin typeface="Arial"/>
                <a:ea typeface="Arial"/>
                <a:cs typeface="Arial"/>
                <a:sym typeface="Arial"/>
              </a:rPr>
              <a:t>4</a:t>
            </a:r>
            <a:r>
              <a:rPr lang="en-US" sz="1800" b="0" i="0" u="none" strike="noStrike" cap="none">
                <a:solidFill>
                  <a:srgbClr val="000000"/>
                </a:solidFill>
                <a:latin typeface="Arial"/>
                <a:ea typeface="Arial"/>
                <a:cs typeface="Arial"/>
                <a:sym typeface="Arial"/>
              </a:rPr>
              <a:t>-TiO</a:t>
            </a:r>
            <a:r>
              <a:rPr lang="en-US" sz="1800" b="0" i="0" u="none" strike="noStrike" cap="none" baseline="-25000">
                <a:solidFill>
                  <a:srgbClr val="000000"/>
                </a:solidFill>
                <a:latin typeface="Arial"/>
                <a:ea typeface="Arial"/>
                <a:cs typeface="Arial"/>
                <a:sym typeface="Arial"/>
              </a:rPr>
              <a:t>2</a:t>
            </a:r>
            <a:endParaRPr sz="1800" b="0" i="0" u="none" strike="noStrike" cap="none">
              <a:solidFill>
                <a:srgbClr val="000000"/>
              </a:solidFill>
              <a:latin typeface="Arial"/>
              <a:ea typeface="Arial"/>
              <a:cs typeface="Arial"/>
              <a:sym typeface="Arial"/>
            </a:endParaRPr>
          </a:p>
        </p:txBody>
      </p:sp>
      <p:sp>
        <p:nvSpPr>
          <p:cNvPr id="484" name="Google Shape;484;p57"/>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20</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8"/>
          <p:cNvSpPr txBox="1">
            <a:spLocks noGrp="1"/>
          </p:cNvSpPr>
          <p:nvPr>
            <p:ph type="title"/>
          </p:nvPr>
        </p:nvSpPr>
        <p:spPr>
          <a:xfrm>
            <a:off x="53474" y="37727"/>
            <a:ext cx="12079705" cy="16231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KẾT QUẢ</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491" name="Google Shape;491;p58"/>
          <p:cNvSpPr txBox="1"/>
          <p:nvPr/>
        </p:nvSpPr>
        <p:spPr>
          <a:xfrm>
            <a:off x="2453756" y="6078149"/>
            <a:ext cx="73019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Hình 2: Ảnh SEM của vật liệu MgFe</a:t>
            </a:r>
            <a:r>
              <a:rPr lang="en-US" sz="1800" b="0" i="0" u="none" strike="noStrike" cap="none" baseline="-25000">
                <a:solidFill>
                  <a:srgbClr val="000000"/>
                </a:solidFill>
                <a:latin typeface="Times New Roman"/>
                <a:ea typeface="Times New Roman"/>
                <a:cs typeface="Times New Roman"/>
                <a:sym typeface="Times New Roman"/>
              </a:rPr>
              <a:t>2</a:t>
            </a:r>
            <a:r>
              <a:rPr lang="en-US" sz="1800" b="0" i="0" u="none" strike="noStrike" cap="none">
                <a:solidFill>
                  <a:srgbClr val="000000"/>
                </a:solidFill>
                <a:latin typeface="Times New Roman"/>
                <a:ea typeface="Times New Roman"/>
                <a:cs typeface="Times New Roman"/>
                <a:sym typeface="Times New Roman"/>
              </a:rPr>
              <a:t>O</a:t>
            </a:r>
            <a:r>
              <a:rPr lang="en-US" sz="1800" b="0" i="0" u="none" strike="noStrike" cap="none" baseline="-25000">
                <a:solidFill>
                  <a:srgbClr val="000000"/>
                </a:solidFill>
                <a:latin typeface="Times New Roman"/>
                <a:ea typeface="Times New Roman"/>
                <a:cs typeface="Times New Roman"/>
                <a:sym typeface="Times New Roman"/>
              </a:rPr>
              <a:t>4</a:t>
            </a:r>
            <a:r>
              <a:rPr lang="en-US" sz="1800" b="0" i="0" u="none" strike="noStrike" cap="none">
                <a:solidFill>
                  <a:srgbClr val="000000"/>
                </a:solidFill>
                <a:latin typeface="Times New Roman"/>
                <a:ea typeface="Times New Roman"/>
                <a:cs typeface="Times New Roman"/>
                <a:sym typeface="Times New Roman"/>
              </a:rPr>
              <a:t>-TiO</a:t>
            </a:r>
            <a:r>
              <a:rPr lang="en-US" sz="1800" b="0" i="0" u="none" strike="noStrike" cap="none" baseline="-25000">
                <a:solidFill>
                  <a:srgbClr val="000000"/>
                </a:solidFill>
                <a:latin typeface="Times New Roman"/>
                <a:ea typeface="Times New Roman"/>
                <a:cs typeface="Times New Roman"/>
                <a:sym typeface="Times New Roman"/>
              </a:rPr>
              <a:t>2 </a:t>
            </a:r>
            <a:r>
              <a:rPr lang="en-US" sz="1800" b="0" i="0" u="none" strike="noStrike" cap="none">
                <a:solidFill>
                  <a:srgbClr val="000000"/>
                </a:solidFill>
                <a:latin typeface="Times New Roman"/>
                <a:ea typeface="Times New Roman"/>
                <a:cs typeface="Times New Roman"/>
                <a:sym typeface="Times New Roman"/>
              </a:rPr>
              <a:t>ở các nhiệt độ nung khác nhau</a:t>
            </a:r>
            <a:endParaRPr/>
          </a:p>
        </p:txBody>
      </p:sp>
      <p:grpSp>
        <p:nvGrpSpPr>
          <p:cNvPr id="492" name="Google Shape;492;p58"/>
          <p:cNvGrpSpPr/>
          <p:nvPr/>
        </p:nvGrpSpPr>
        <p:grpSpPr>
          <a:xfrm>
            <a:off x="2478607" y="658473"/>
            <a:ext cx="7252296" cy="5304419"/>
            <a:chOff x="1341146" y="406547"/>
            <a:chExt cx="7252296" cy="5304419"/>
          </a:xfrm>
        </p:grpSpPr>
        <p:grpSp>
          <p:nvGrpSpPr>
            <p:cNvPr id="493" name="Google Shape;493;p58"/>
            <p:cNvGrpSpPr/>
            <p:nvPr/>
          </p:nvGrpSpPr>
          <p:grpSpPr>
            <a:xfrm>
              <a:off x="1341146" y="413266"/>
              <a:ext cx="7252296" cy="5297700"/>
              <a:chOff x="297180" y="228600"/>
              <a:chExt cx="7252296" cy="5297700"/>
            </a:xfrm>
          </p:grpSpPr>
          <p:pic>
            <p:nvPicPr>
              <p:cNvPr id="494" name="Google Shape;494;p58"/>
              <p:cNvPicPr preferRelativeResize="0"/>
              <p:nvPr/>
            </p:nvPicPr>
            <p:blipFill rotWithShape="1">
              <a:blip r:embed="rId3">
                <a:alphaModFix/>
              </a:blip>
              <a:srcRect/>
              <a:stretch/>
            </p:blipFill>
            <p:spPr>
              <a:xfrm>
                <a:off x="2709882" y="1994500"/>
                <a:ext cx="2409812" cy="1765900"/>
              </a:xfrm>
              <a:prstGeom prst="rect">
                <a:avLst/>
              </a:prstGeom>
              <a:noFill/>
              <a:ln w="19050" cap="flat" cmpd="sng">
                <a:solidFill>
                  <a:schemeClr val="dk1"/>
                </a:solidFill>
                <a:prstDash val="solid"/>
                <a:miter lim="800000"/>
                <a:headEnd type="none" w="sm" len="sm"/>
                <a:tailEnd type="none" w="sm" len="sm"/>
              </a:ln>
            </p:spPr>
          </p:pic>
          <p:pic>
            <p:nvPicPr>
              <p:cNvPr id="495" name="Google Shape;495;p58"/>
              <p:cNvPicPr preferRelativeResize="0"/>
              <p:nvPr/>
            </p:nvPicPr>
            <p:blipFill rotWithShape="1">
              <a:blip r:embed="rId4">
                <a:alphaModFix/>
              </a:blip>
              <a:srcRect/>
              <a:stretch/>
            </p:blipFill>
            <p:spPr>
              <a:xfrm>
                <a:off x="297180" y="228600"/>
                <a:ext cx="2409812" cy="1765900"/>
              </a:xfrm>
              <a:prstGeom prst="rect">
                <a:avLst/>
              </a:prstGeom>
              <a:noFill/>
              <a:ln w="19050" cap="flat" cmpd="sng">
                <a:solidFill>
                  <a:schemeClr val="dk1"/>
                </a:solidFill>
                <a:prstDash val="solid"/>
                <a:miter lim="800000"/>
                <a:headEnd type="none" w="sm" len="sm"/>
                <a:tailEnd type="none" w="sm" len="sm"/>
              </a:ln>
            </p:spPr>
          </p:pic>
          <p:pic>
            <p:nvPicPr>
              <p:cNvPr id="496" name="Google Shape;496;p58"/>
              <p:cNvPicPr preferRelativeResize="0"/>
              <p:nvPr/>
            </p:nvPicPr>
            <p:blipFill rotWithShape="1">
              <a:blip r:embed="rId5">
                <a:alphaModFix/>
              </a:blip>
              <a:srcRect/>
              <a:stretch/>
            </p:blipFill>
            <p:spPr>
              <a:xfrm>
                <a:off x="5139664" y="228600"/>
                <a:ext cx="2409812" cy="1765900"/>
              </a:xfrm>
              <a:prstGeom prst="rect">
                <a:avLst/>
              </a:prstGeom>
              <a:noFill/>
              <a:ln w="19050" cap="flat" cmpd="sng">
                <a:solidFill>
                  <a:schemeClr val="dk1"/>
                </a:solidFill>
                <a:prstDash val="solid"/>
                <a:miter lim="800000"/>
                <a:headEnd type="none" w="sm" len="sm"/>
                <a:tailEnd type="none" w="sm" len="sm"/>
              </a:ln>
            </p:spPr>
          </p:pic>
          <p:pic>
            <p:nvPicPr>
              <p:cNvPr id="497" name="Google Shape;497;p58"/>
              <p:cNvPicPr preferRelativeResize="0"/>
              <p:nvPr/>
            </p:nvPicPr>
            <p:blipFill rotWithShape="1">
              <a:blip r:embed="rId6">
                <a:alphaModFix/>
              </a:blip>
              <a:srcRect/>
              <a:stretch/>
            </p:blipFill>
            <p:spPr>
              <a:xfrm>
                <a:off x="297180" y="1994500"/>
                <a:ext cx="2409812" cy="1765900"/>
              </a:xfrm>
              <a:prstGeom prst="rect">
                <a:avLst/>
              </a:prstGeom>
              <a:noFill/>
              <a:ln w="19050" cap="flat" cmpd="sng">
                <a:solidFill>
                  <a:schemeClr val="dk1"/>
                </a:solidFill>
                <a:prstDash val="solid"/>
                <a:miter lim="800000"/>
                <a:headEnd type="none" w="sm" len="sm"/>
                <a:tailEnd type="none" w="sm" len="sm"/>
              </a:ln>
            </p:spPr>
          </p:pic>
          <p:pic>
            <p:nvPicPr>
              <p:cNvPr id="498" name="Google Shape;498;p58"/>
              <p:cNvPicPr preferRelativeResize="0"/>
              <p:nvPr/>
            </p:nvPicPr>
            <p:blipFill rotWithShape="1">
              <a:blip r:embed="rId7">
                <a:alphaModFix/>
              </a:blip>
              <a:srcRect/>
              <a:stretch/>
            </p:blipFill>
            <p:spPr>
              <a:xfrm>
                <a:off x="2729852" y="228600"/>
                <a:ext cx="2409812" cy="1765900"/>
              </a:xfrm>
              <a:prstGeom prst="rect">
                <a:avLst/>
              </a:prstGeom>
              <a:noFill/>
              <a:ln w="19050" cap="flat" cmpd="sng">
                <a:solidFill>
                  <a:schemeClr val="dk1"/>
                </a:solidFill>
                <a:prstDash val="solid"/>
                <a:miter lim="800000"/>
                <a:headEnd type="none" w="sm" len="sm"/>
                <a:tailEnd type="none" w="sm" len="sm"/>
              </a:ln>
            </p:spPr>
          </p:pic>
          <p:pic>
            <p:nvPicPr>
              <p:cNvPr id="499" name="Google Shape;499;p58"/>
              <p:cNvPicPr preferRelativeResize="0"/>
              <p:nvPr/>
            </p:nvPicPr>
            <p:blipFill rotWithShape="1">
              <a:blip r:embed="rId8">
                <a:alphaModFix/>
              </a:blip>
              <a:srcRect/>
              <a:stretch/>
            </p:blipFill>
            <p:spPr>
              <a:xfrm>
                <a:off x="5139664" y="1971640"/>
                <a:ext cx="2409812" cy="1765900"/>
              </a:xfrm>
              <a:prstGeom prst="rect">
                <a:avLst/>
              </a:prstGeom>
              <a:noFill/>
              <a:ln w="19050" cap="flat" cmpd="sng">
                <a:solidFill>
                  <a:schemeClr val="dk1"/>
                </a:solidFill>
                <a:prstDash val="solid"/>
                <a:miter lim="800000"/>
                <a:headEnd type="none" w="sm" len="sm"/>
                <a:tailEnd type="none" w="sm" len="sm"/>
              </a:ln>
            </p:spPr>
          </p:pic>
          <p:pic>
            <p:nvPicPr>
              <p:cNvPr id="500" name="Google Shape;500;p58"/>
              <p:cNvPicPr preferRelativeResize="0"/>
              <p:nvPr/>
            </p:nvPicPr>
            <p:blipFill rotWithShape="1">
              <a:blip r:embed="rId9">
                <a:alphaModFix/>
              </a:blip>
              <a:srcRect/>
              <a:stretch/>
            </p:blipFill>
            <p:spPr>
              <a:xfrm>
                <a:off x="2729852" y="3760400"/>
                <a:ext cx="2409812" cy="1765900"/>
              </a:xfrm>
              <a:prstGeom prst="rect">
                <a:avLst/>
              </a:prstGeom>
              <a:noFill/>
              <a:ln w="19050" cap="flat" cmpd="sng">
                <a:solidFill>
                  <a:schemeClr val="dk1"/>
                </a:solidFill>
                <a:prstDash val="solid"/>
                <a:miter lim="800000"/>
                <a:headEnd type="none" w="sm" len="sm"/>
                <a:tailEnd type="none" w="sm" len="sm"/>
              </a:ln>
            </p:spPr>
          </p:pic>
        </p:grpSp>
        <p:sp>
          <p:nvSpPr>
            <p:cNvPr id="501" name="Google Shape;501;p58"/>
            <p:cNvSpPr txBox="1"/>
            <p:nvPr/>
          </p:nvSpPr>
          <p:spPr>
            <a:xfrm>
              <a:off x="2769870" y="406547"/>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300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2" name="Google Shape;502;p58"/>
            <p:cNvSpPr txBox="1"/>
            <p:nvPr/>
          </p:nvSpPr>
          <p:spPr>
            <a:xfrm>
              <a:off x="5179682" y="406547"/>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400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3" name="Google Shape;503;p58"/>
            <p:cNvSpPr txBox="1"/>
            <p:nvPr/>
          </p:nvSpPr>
          <p:spPr>
            <a:xfrm>
              <a:off x="7575117" y="413266"/>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500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4" name="Google Shape;504;p58"/>
            <p:cNvSpPr txBox="1"/>
            <p:nvPr/>
          </p:nvSpPr>
          <p:spPr>
            <a:xfrm>
              <a:off x="2769870" y="2179166"/>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600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5" name="Google Shape;505;p58"/>
            <p:cNvSpPr txBox="1"/>
            <p:nvPr/>
          </p:nvSpPr>
          <p:spPr>
            <a:xfrm>
              <a:off x="5148210" y="2156306"/>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700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6" name="Google Shape;506;p58"/>
            <p:cNvSpPr txBox="1"/>
            <p:nvPr/>
          </p:nvSpPr>
          <p:spPr>
            <a:xfrm>
              <a:off x="7575117" y="2156306"/>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800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sp>
          <p:nvSpPr>
            <p:cNvPr id="507" name="Google Shape;507;p58"/>
            <p:cNvSpPr txBox="1"/>
            <p:nvPr/>
          </p:nvSpPr>
          <p:spPr>
            <a:xfrm>
              <a:off x="5179682" y="3945066"/>
              <a:ext cx="100394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FF00"/>
                  </a:solidFill>
                  <a:latin typeface="Arial"/>
                  <a:ea typeface="Arial"/>
                  <a:cs typeface="Arial"/>
                  <a:sym typeface="Arial"/>
                </a:rPr>
                <a:t>900 </a:t>
              </a:r>
              <a:r>
                <a:rPr lang="en-US" sz="1400" b="1" i="0" u="none" strike="noStrike" cap="none" baseline="30000">
                  <a:solidFill>
                    <a:srgbClr val="FFFF00"/>
                  </a:solidFill>
                  <a:latin typeface="Arial"/>
                  <a:ea typeface="Arial"/>
                  <a:cs typeface="Arial"/>
                  <a:sym typeface="Arial"/>
                </a:rPr>
                <a:t>o</a:t>
              </a:r>
              <a:r>
                <a:rPr lang="en-US" sz="1400" b="1" i="0" u="none" strike="noStrike" cap="none">
                  <a:solidFill>
                    <a:srgbClr val="FFFF00"/>
                  </a:solidFill>
                  <a:latin typeface="Arial"/>
                  <a:ea typeface="Arial"/>
                  <a:cs typeface="Arial"/>
                  <a:sym typeface="Arial"/>
                </a:rPr>
                <a:t>C</a:t>
              </a:r>
              <a:endParaRPr/>
            </a:p>
          </p:txBody>
        </p:sp>
      </p:grpSp>
      <p:sp>
        <p:nvSpPr>
          <p:cNvPr id="508" name="Google Shape;508;p58"/>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21</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59"/>
          <p:cNvSpPr txBox="1">
            <a:spLocks noGrp="1"/>
          </p:cNvSpPr>
          <p:nvPr>
            <p:ph type="title"/>
          </p:nvPr>
        </p:nvSpPr>
        <p:spPr>
          <a:xfrm>
            <a:off x="53474" y="37727"/>
            <a:ext cx="12079705" cy="16231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KẾT QUẢ</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515" name="Google Shape;515;p59"/>
          <p:cNvSpPr txBox="1"/>
          <p:nvPr/>
        </p:nvSpPr>
        <p:spPr>
          <a:xfrm>
            <a:off x="1214427" y="5425760"/>
            <a:ext cx="9757799"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Hình 3: Hình ảnh SEM của MgFe2O4-TiO2 với thời gian nung khác nhau và sự phân bố kích thước hạt</a:t>
            </a:r>
            <a:endParaRPr sz="1800" b="0" i="0" u="none" strike="noStrike" cap="none">
              <a:solidFill>
                <a:srgbClr val="000000"/>
              </a:solidFill>
              <a:latin typeface="Times New Roman"/>
              <a:ea typeface="Times New Roman"/>
              <a:cs typeface="Times New Roman"/>
              <a:sym typeface="Times New Roman"/>
            </a:endParaRPr>
          </a:p>
        </p:txBody>
      </p:sp>
      <p:pic>
        <p:nvPicPr>
          <p:cNvPr id="516" name="Google Shape;516;p59"/>
          <p:cNvPicPr preferRelativeResize="0"/>
          <p:nvPr/>
        </p:nvPicPr>
        <p:blipFill rotWithShape="1">
          <a:blip r:embed="rId3">
            <a:alphaModFix/>
          </a:blip>
          <a:srcRect/>
          <a:stretch/>
        </p:blipFill>
        <p:spPr>
          <a:xfrm>
            <a:off x="2060238" y="1235184"/>
            <a:ext cx="8066172" cy="4062723"/>
          </a:xfrm>
          <a:prstGeom prst="rect">
            <a:avLst/>
          </a:prstGeom>
          <a:noFill/>
          <a:ln>
            <a:noFill/>
          </a:ln>
        </p:spPr>
      </p:pic>
      <p:sp>
        <p:nvSpPr>
          <p:cNvPr id="517" name="Google Shape;517;p59"/>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22</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60"/>
          <p:cNvSpPr txBox="1">
            <a:spLocks noGrp="1"/>
          </p:cNvSpPr>
          <p:nvPr>
            <p:ph type="title"/>
          </p:nvPr>
        </p:nvSpPr>
        <p:spPr>
          <a:xfrm>
            <a:off x="53474" y="37727"/>
            <a:ext cx="12079705" cy="16231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KẾT QUẢ</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524" name="Google Shape;524;p60"/>
          <p:cNvSpPr txBox="1"/>
          <p:nvPr/>
        </p:nvSpPr>
        <p:spPr>
          <a:xfrm>
            <a:off x="1103819" y="5425760"/>
            <a:ext cx="9979014"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Hình 4: (a) Quang phổ Raman; (b) Năng suất loại bỏ và (c) Nghiên cứu động học để phân hủy quang MB </a:t>
            </a:r>
            <a:endParaRPr/>
          </a:p>
          <a:p>
            <a:pPr marL="0" marR="0" lvl="0" indent="0" algn="ctr" rtl="0">
              <a:lnSpc>
                <a:spcPct val="100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của MFO-TiO2 với thời gian vôi hóa khác nhau</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sp>
        <p:nvSpPr>
          <p:cNvPr id="525" name="Google Shape;525;p60"/>
          <p:cNvSpPr/>
          <p:nvPr/>
        </p:nvSpPr>
        <p:spPr>
          <a:xfrm>
            <a:off x="821094" y="1502228"/>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aphicFrame>
        <p:nvGraphicFramePr>
          <p:cNvPr id="526" name="Google Shape;526;p60"/>
          <p:cNvGraphicFramePr/>
          <p:nvPr/>
        </p:nvGraphicFramePr>
        <p:xfrm>
          <a:off x="231204" y="923727"/>
          <a:ext cx="3908649" cy="3961321"/>
        </p:xfrm>
        <a:graphic>
          <a:graphicData uri="http://schemas.openxmlformats.org/presentationml/2006/ole">
            <mc:AlternateContent xmlns:mc="http://schemas.openxmlformats.org/markup-compatibility/2006">
              <mc:Choice xmlns:v="urn:schemas-microsoft-com:vml" Requires="v">
                <p:oleObj r:id="rId3" imgW="3908649" imgH="3961321" progId="Origin50.Graph">
                  <p:embed/>
                </p:oleObj>
              </mc:Choice>
              <mc:Fallback>
                <p:oleObj r:id="rId3" imgW="3908649" imgH="3961321" progId="Origin50.Graph">
                  <p:embed/>
                  <p:pic>
                    <p:nvPicPr>
                      <p:cNvPr id="526" name="Google Shape;526;p60"/>
                      <p:cNvPicPr preferRelativeResize="0"/>
                      <p:nvPr/>
                    </p:nvPicPr>
                    <p:blipFill rotWithShape="1">
                      <a:blip r:embed="rId4">
                        <a:alphaModFix/>
                      </a:blip>
                      <a:srcRect/>
                      <a:stretch/>
                    </p:blipFill>
                    <p:spPr>
                      <a:xfrm>
                        <a:off x="231204" y="923727"/>
                        <a:ext cx="3908649" cy="3961321"/>
                      </a:xfrm>
                      <a:prstGeom prst="rect">
                        <a:avLst/>
                      </a:prstGeom>
                      <a:noFill/>
                      <a:ln>
                        <a:noFill/>
                      </a:ln>
                    </p:spPr>
                  </p:pic>
                </p:oleObj>
              </mc:Fallback>
            </mc:AlternateContent>
          </a:graphicData>
        </a:graphic>
      </p:graphicFrame>
      <p:pic>
        <p:nvPicPr>
          <p:cNvPr id="527" name="Google Shape;527;p60"/>
          <p:cNvPicPr preferRelativeResize="0"/>
          <p:nvPr/>
        </p:nvPicPr>
        <p:blipFill rotWithShape="1">
          <a:blip r:embed="rId5">
            <a:alphaModFix/>
          </a:blip>
          <a:srcRect/>
          <a:stretch/>
        </p:blipFill>
        <p:spPr>
          <a:xfrm>
            <a:off x="4139853" y="1003921"/>
            <a:ext cx="7944770" cy="3800931"/>
          </a:xfrm>
          <a:prstGeom prst="rect">
            <a:avLst/>
          </a:prstGeom>
          <a:noFill/>
          <a:ln>
            <a:noFill/>
          </a:ln>
        </p:spPr>
      </p:pic>
      <p:sp>
        <p:nvSpPr>
          <p:cNvPr id="528" name="Google Shape;528;p60"/>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23</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1"/>
          <p:cNvSpPr txBox="1">
            <a:spLocks noGrp="1"/>
          </p:cNvSpPr>
          <p:nvPr>
            <p:ph type="title"/>
          </p:nvPr>
        </p:nvSpPr>
        <p:spPr>
          <a:xfrm>
            <a:off x="53474" y="37727"/>
            <a:ext cx="12079705" cy="162312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KẾT QUẢ</a:t>
            </a: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535" name="Google Shape;535;p61"/>
          <p:cNvSpPr txBox="1"/>
          <p:nvPr/>
        </p:nvSpPr>
        <p:spPr>
          <a:xfrm>
            <a:off x="760777" y="5425760"/>
            <a:ext cx="10665099" cy="1167243"/>
          </a:xfrm>
          <a:prstGeom prst="rect">
            <a:avLst/>
          </a:prstGeom>
          <a:noFill/>
          <a:ln>
            <a:noFill/>
          </a:ln>
        </p:spPr>
        <p:txBody>
          <a:bodyPr spcFirstLastPara="1" wrap="square" lIns="91425" tIns="45700" rIns="91425" bIns="45700" anchor="t" anchorCtr="0">
            <a:spAutoFit/>
          </a:bodyPr>
          <a:lstStyle/>
          <a:p>
            <a:pPr marL="0" marR="0" lvl="0" indent="0" algn="ctr" rtl="0">
              <a:lnSpc>
                <a:spcPct val="107000"/>
              </a:lnSpc>
              <a:spcBef>
                <a:spcPts val="0"/>
              </a:spcBef>
              <a:spcAft>
                <a:spcPts val="0"/>
              </a:spcAft>
              <a:buNone/>
            </a:pPr>
            <a:r>
              <a:rPr lang="en-US" sz="1800" b="0" i="0" u="none" strike="noStrike" cap="none">
                <a:solidFill>
                  <a:srgbClr val="000000"/>
                </a:solidFill>
                <a:latin typeface="Times New Roman"/>
                <a:ea typeface="Times New Roman"/>
                <a:cs typeface="Times New Roman"/>
                <a:sym typeface="Times New Roman"/>
              </a:rPr>
              <a:t>Hình 5: (a) Ảnh hưởng của các tác nhân nhặt rác đối với hoạt động xúc tác quang của MFO-TiO2 đối với MB và </a:t>
            </a:r>
            <a:endParaRPr/>
          </a:p>
          <a:p>
            <a:pPr marL="0" marR="0" lvl="0" indent="0" algn="ctr" rtl="0">
              <a:lnSpc>
                <a:spcPct val="107000"/>
              </a:lnSpc>
              <a:spcBef>
                <a:spcPts val="800"/>
              </a:spcBef>
              <a:spcAft>
                <a:spcPts val="0"/>
              </a:spcAft>
              <a:buNone/>
            </a:pPr>
            <a:r>
              <a:rPr lang="en-US" sz="1800" b="0" i="0" u="none" strike="noStrike" cap="none">
                <a:solidFill>
                  <a:srgbClr val="000000"/>
                </a:solidFill>
                <a:latin typeface="Times New Roman"/>
                <a:ea typeface="Times New Roman"/>
                <a:cs typeface="Times New Roman"/>
                <a:sym typeface="Times New Roman"/>
              </a:rPr>
              <a:t>(b) Cơ chế phân hủy quang học của MFO-TiO2 đối với MB</a:t>
            </a:r>
            <a:endParaRPr sz="1800" b="0" i="0" u="none" strike="noStrike" cap="none">
              <a:solidFill>
                <a:srgbClr val="000000"/>
              </a:solidFill>
              <a:latin typeface="Calibri"/>
              <a:ea typeface="Calibri"/>
              <a:cs typeface="Calibri"/>
              <a:sym typeface="Calibri"/>
            </a:endParaRPr>
          </a:p>
          <a:p>
            <a:pPr marL="0" marR="0" lvl="0" indent="0" algn="ctr" rtl="0">
              <a:lnSpc>
                <a:spcPct val="100000"/>
              </a:lnSpc>
              <a:spcBef>
                <a:spcPts val="800"/>
              </a:spcBef>
              <a:spcAft>
                <a:spcPts val="0"/>
              </a:spcAft>
              <a:buNone/>
            </a:pPr>
            <a:endParaRPr sz="1800" b="0" i="0" u="none" strike="noStrike" cap="none">
              <a:solidFill>
                <a:srgbClr val="000000"/>
              </a:solidFill>
              <a:latin typeface="Times New Roman"/>
              <a:ea typeface="Times New Roman"/>
              <a:cs typeface="Times New Roman"/>
              <a:sym typeface="Times New Roman"/>
            </a:endParaRPr>
          </a:p>
        </p:txBody>
      </p:sp>
      <p:sp>
        <p:nvSpPr>
          <p:cNvPr id="536" name="Google Shape;536;p61"/>
          <p:cNvSpPr/>
          <p:nvPr/>
        </p:nvSpPr>
        <p:spPr>
          <a:xfrm>
            <a:off x="821094" y="1502228"/>
            <a:ext cx="12192000" cy="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537" name="Google Shape;537;p61"/>
          <p:cNvSpPr txBox="1"/>
          <p:nvPr/>
        </p:nvSpPr>
        <p:spPr>
          <a:xfrm>
            <a:off x="298580" y="649233"/>
            <a:ext cx="813629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chemeClr val="dk1"/>
                </a:solidFill>
                <a:latin typeface="Times New Roman"/>
                <a:ea typeface="Times New Roman"/>
                <a:cs typeface="Times New Roman"/>
                <a:sym typeface="Times New Roman"/>
              </a:rPr>
              <a:t>Cơ chế xúc tác quang</a:t>
            </a:r>
            <a:endParaRPr/>
          </a:p>
        </p:txBody>
      </p:sp>
      <p:pic>
        <p:nvPicPr>
          <p:cNvPr id="538" name="Google Shape;538;p61"/>
          <p:cNvPicPr preferRelativeResize="0"/>
          <p:nvPr/>
        </p:nvPicPr>
        <p:blipFill rotWithShape="1">
          <a:blip r:embed="rId3">
            <a:alphaModFix/>
          </a:blip>
          <a:srcRect r="1433"/>
          <a:stretch/>
        </p:blipFill>
        <p:spPr>
          <a:xfrm>
            <a:off x="967026" y="1124115"/>
            <a:ext cx="10252600" cy="4231657"/>
          </a:xfrm>
          <a:prstGeom prst="rect">
            <a:avLst/>
          </a:prstGeom>
          <a:noFill/>
          <a:ln>
            <a:noFill/>
          </a:ln>
        </p:spPr>
      </p:pic>
      <p:sp>
        <p:nvSpPr>
          <p:cNvPr id="539" name="Google Shape;539;p61"/>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24</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2"/>
          <p:cNvSpPr txBox="1">
            <a:spLocks noGrp="1"/>
          </p:cNvSpPr>
          <p:nvPr>
            <p:ph type="title"/>
          </p:nvPr>
        </p:nvSpPr>
        <p:spPr>
          <a:xfrm>
            <a:off x="53474" y="37727"/>
            <a:ext cx="12079705" cy="1872353"/>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3. KẾ HOẠCH THỰC HIỆN LUẬN VĂN</a:t>
            </a:r>
            <a:br>
              <a:rPr lang="en-US" sz="3600" b="1">
                <a:solidFill>
                  <a:srgbClr val="121CDE"/>
                </a:solidFill>
                <a:latin typeface="Times New Roman"/>
                <a:ea typeface="Times New Roman"/>
                <a:cs typeface="Times New Roman"/>
                <a:sym typeface="Times New Roman"/>
              </a:rPr>
            </a:br>
            <a:endParaRPr b="1">
              <a:solidFill>
                <a:schemeClr val="dk1"/>
              </a:solidFill>
            </a:endParaRPr>
          </a:p>
        </p:txBody>
      </p:sp>
      <p:sp>
        <p:nvSpPr>
          <p:cNvPr id="546" name="Google Shape;546;p62"/>
          <p:cNvSpPr txBox="1"/>
          <p:nvPr/>
        </p:nvSpPr>
        <p:spPr>
          <a:xfrm>
            <a:off x="2971800" y="3284442"/>
            <a:ext cx="614887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a:t>
            </a:r>
            <a:endParaRPr/>
          </a:p>
        </p:txBody>
      </p:sp>
      <p:graphicFrame>
        <p:nvGraphicFramePr>
          <p:cNvPr id="547" name="Google Shape;547;p62"/>
          <p:cNvGraphicFramePr/>
          <p:nvPr/>
        </p:nvGraphicFramePr>
        <p:xfrm>
          <a:off x="697723" y="1382710"/>
          <a:ext cx="3000000" cy="3000000"/>
        </p:xfrm>
        <a:graphic>
          <a:graphicData uri="http://schemas.openxmlformats.org/drawingml/2006/table">
            <a:tbl>
              <a:tblPr firstRow="1" bandRow="1">
                <a:noFill/>
                <a:tableStyleId>{78ED15E2-876E-4E5E-B4D1-FED3E22CB9E2}</a:tableStyleId>
              </a:tblPr>
              <a:tblGrid>
                <a:gridCol w="1285550">
                  <a:extLst>
                    <a:ext uri="{9D8B030D-6E8A-4147-A177-3AD203B41FA5}">
                      <a16:colId xmlns:a16="http://schemas.microsoft.com/office/drawing/2014/main" val="20000"/>
                    </a:ext>
                  </a:extLst>
                </a:gridCol>
                <a:gridCol w="3615100">
                  <a:extLst>
                    <a:ext uri="{9D8B030D-6E8A-4147-A177-3AD203B41FA5}">
                      <a16:colId xmlns:a16="http://schemas.microsoft.com/office/drawing/2014/main" val="20001"/>
                    </a:ext>
                  </a:extLst>
                </a:gridCol>
                <a:gridCol w="989050">
                  <a:extLst>
                    <a:ext uri="{9D8B030D-6E8A-4147-A177-3AD203B41FA5}">
                      <a16:colId xmlns:a16="http://schemas.microsoft.com/office/drawing/2014/main" val="20002"/>
                    </a:ext>
                  </a:extLst>
                </a:gridCol>
                <a:gridCol w="923725">
                  <a:extLst>
                    <a:ext uri="{9D8B030D-6E8A-4147-A177-3AD203B41FA5}">
                      <a16:colId xmlns:a16="http://schemas.microsoft.com/office/drawing/2014/main" val="20003"/>
                    </a:ext>
                  </a:extLst>
                </a:gridCol>
                <a:gridCol w="905075">
                  <a:extLst>
                    <a:ext uri="{9D8B030D-6E8A-4147-A177-3AD203B41FA5}">
                      <a16:colId xmlns:a16="http://schemas.microsoft.com/office/drawing/2014/main" val="20004"/>
                    </a:ext>
                  </a:extLst>
                </a:gridCol>
                <a:gridCol w="877075">
                  <a:extLst>
                    <a:ext uri="{9D8B030D-6E8A-4147-A177-3AD203B41FA5}">
                      <a16:colId xmlns:a16="http://schemas.microsoft.com/office/drawing/2014/main" val="20005"/>
                    </a:ext>
                  </a:extLst>
                </a:gridCol>
                <a:gridCol w="877075">
                  <a:extLst>
                    <a:ext uri="{9D8B030D-6E8A-4147-A177-3AD203B41FA5}">
                      <a16:colId xmlns:a16="http://schemas.microsoft.com/office/drawing/2014/main" val="20006"/>
                    </a:ext>
                  </a:extLst>
                </a:gridCol>
                <a:gridCol w="811775">
                  <a:extLst>
                    <a:ext uri="{9D8B030D-6E8A-4147-A177-3AD203B41FA5}">
                      <a16:colId xmlns:a16="http://schemas.microsoft.com/office/drawing/2014/main" val="20007"/>
                    </a:ext>
                  </a:extLst>
                </a:gridCol>
              </a:tblGrid>
              <a:tr h="1023150">
                <a:tc>
                  <a:txBody>
                    <a:bodyPr/>
                    <a:lstStyle/>
                    <a:p>
                      <a:pPr marL="0" marR="0" lvl="0" indent="0" algn="ctr" rtl="0">
                        <a:lnSpc>
                          <a:spcPct val="100000"/>
                        </a:lnSpc>
                        <a:spcBef>
                          <a:spcPts val="0"/>
                        </a:spcBef>
                        <a:spcAft>
                          <a:spcPts val="0"/>
                        </a:spcAft>
                        <a:buNone/>
                      </a:pPr>
                      <a:r>
                        <a:rPr lang="en-US" sz="2800" u="none" strike="noStrike" cap="none">
                          <a:solidFill>
                            <a:schemeClr val="lt1"/>
                          </a:solidFill>
                          <a:latin typeface="Times New Roman"/>
                          <a:ea typeface="Times New Roman"/>
                          <a:cs typeface="Times New Roman"/>
                          <a:sym typeface="Times New Roman"/>
                        </a:rPr>
                        <a:t>No</a:t>
                      </a:r>
                      <a:endParaRPr/>
                    </a:p>
                  </a:txBody>
                  <a:tcPr marL="91450" marR="91450" marT="45725" marB="45725"/>
                </a:tc>
                <a:tc>
                  <a:txBody>
                    <a:bodyPr/>
                    <a:lstStyle/>
                    <a:p>
                      <a:pPr marL="0" marR="0" lvl="0" indent="0" algn="ctr" rtl="0">
                        <a:lnSpc>
                          <a:spcPct val="100000"/>
                        </a:lnSpc>
                        <a:spcBef>
                          <a:spcPts val="0"/>
                        </a:spcBef>
                        <a:spcAft>
                          <a:spcPts val="0"/>
                        </a:spcAft>
                        <a:buNone/>
                      </a:pPr>
                      <a:r>
                        <a:rPr lang="en-US" sz="2800" u="none" strike="noStrike" cap="none">
                          <a:solidFill>
                            <a:schemeClr val="lt1"/>
                          </a:solidFill>
                          <a:latin typeface="Times New Roman"/>
                          <a:ea typeface="Times New Roman"/>
                          <a:cs typeface="Times New Roman"/>
                          <a:sym typeface="Times New Roman"/>
                        </a:rPr>
                        <a:t>Nội dung</a:t>
                      </a:r>
                      <a:endParaRPr/>
                    </a:p>
                  </a:txBody>
                  <a:tcPr marL="91450" marR="91450" marT="45725" marB="45725"/>
                </a:tc>
                <a:tc gridSpan="2">
                  <a:txBody>
                    <a:bodyPr/>
                    <a:lstStyle/>
                    <a:p>
                      <a:pPr marL="0" marR="0" lvl="0" indent="0" algn="ctr" rtl="0">
                        <a:lnSpc>
                          <a:spcPct val="100000"/>
                        </a:lnSpc>
                        <a:spcBef>
                          <a:spcPts val="0"/>
                        </a:spcBef>
                        <a:spcAft>
                          <a:spcPts val="0"/>
                        </a:spcAft>
                        <a:buNone/>
                      </a:pPr>
                      <a:r>
                        <a:rPr lang="en-US" sz="2800" u="none" strike="noStrike" cap="none">
                          <a:solidFill>
                            <a:schemeClr val="lt1"/>
                          </a:solidFill>
                          <a:latin typeface="Times New Roman"/>
                          <a:ea typeface="Times New Roman"/>
                          <a:cs typeface="Times New Roman"/>
                          <a:sym typeface="Times New Roman"/>
                        </a:rPr>
                        <a:t>Tháng 6</a:t>
                      </a:r>
                      <a:endParaRPr/>
                    </a:p>
                  </a:txBody>
                  <a:tcPr marL="91450" marR="91450" marT="45725" marB="45725"/>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US" sz="2800" u="none" strike="noStrike" cap="none">
                          <a:solidFill>
                            <a:schemeClr val="lt1"/>
                          </a:solidFill>
                          <a:latin typeface="Times New Roman"/>
                          <a:ea typeface="Times New Roman"/>
                          <a:cs typeface="Times New Roman"/>
                          <a:sym typeface="Times New Roman"/>
                        </a:rPr>
                        <a:t>Tháng 7</a:t>
                      </a:r>
                      <a:endParaRPr/>
                    </a:p>
                  </a:txBody>
                  <a:tcPr marL="91450" marR="91450" marT="45725" marB="45725"/>
                </a:tc>
                <a:tc hMerge="1">
                  <a:txBody>
                    <a:bodyPr/>
                    <a:lstStyle/>
                    <a:p>
                      <a:endParaRPr lang="en-US"/>
                    </a:p>
                  </a:txBody>
                  <a:tcPr/>
                </a:tc>
                <a:tc gridSpan="2">
                  <a:txBody>
                    <a:bodyPr/>
                    <a:lstStyle/>
                    <a:p>
                      <a:pPr marL="0" marR="0" lvl="0" indent="0" algn="ctr" rtl="0">
                        <a:lnSpc>
                          <a:spcPct val="100000"/>
                        </a:lnSpc>
                        <a:spcBef>
                          <a:spcPts val="0"/>
                        </a:spcBef>
                        <a:spcAft>
                          <a:spcPts val="0"/>
                        </a:spcAft>
                        <a:buNone/>
                      </a:pPr>
                      <a:r>
                        <a:rPr lang="en-US" sz="2800" u="none" strike="noStrike" cap="none">
                          <a:solidFill>
                            <a:schemeClr val="lt1"/>
                          </a:solidFill>
                          <a:latin typeface="Times New Roman"/>
                          <a:ea typeface="Times New Roman"/>
                          <a:cs typeface="Times New Roman"/>
                          <a:sym typeface="Times New Roman"/>
                        </a:rPr>
                        <a:t>Tháng 8</a:t>
                      </a:r>
                      <a:endParaRPr/>
                    </a:p>
                  </a:txBody>
                  <a:tcPr marL="91450" marR="91450" marT="45725" marB="45725"/>
                </a:tc>
                <a:tc hMerge="1">
                  <a:txBody>
                    <a:bodyPr/>
                    <a:lstStyle/>
                    <a:p>
                      <a:endParaRPr lang="en-US"/>
                    </a:p>
                  </a:txBody>
                  <a:tcPr/>
                </a:tc>
                <a:extLst>
                  <a:ext uri="{0D108BD9-81ED-4DB2-BD59-A6C34878D82A}">
                    <a16:rowId xmlns:a16="http://schemas.microsoft.com/office/drawing/2014/main" val="10000"/>
                  </a:ext>
                </a:extLst>
              </a:tr>
              <a:tr h="1023150">
                <a:tc>
                  <a:txBody>
                    <a:bodyPr/>
                    <a:lstStyle/>
                    <a:p>
                      <a:pPr marL="0" marR="0" lvl="0" indent="0" algn="ctr" rtl="0">
                        <a:lnSpc>
                          <a:spcPct val="100000"/>
                        </a:lnSpc>
                        <a:spcBef>
                          <a:spcPts val="0"/>
                        </a:spcBef>
                        <a:spcAft>
                          <a:spcPts val="0"/>
                        </a:spcAft>
                        <a:buNone/>
                      </a:pPr>
                      <a:r>
                        <a:rPr lang="en-US" sz="2800" u="none" strike="noStrike" cap="none">
                          <a:solidFill>
                            <a:schemeClr val="dk1"/>
                          </a:solidFill>
                          <a:latin typeface="Times New Roman"/>
                          <a:ea typeface="Times New Roman"/>
                          <a:cs typeface="Times New Roman"/>
                          <a:sym typeface="Times New Roman"/>
                        </a:rPr>
                        <a:t>1</a:t>
                      </a:r>
                      <a:endParaRPr/>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solidFill>
                            <a:schemeClr val="dk1"/>
                          </a:solidFill>
                          <a:latin typeface="Times New Roman"/>
                          <a:ea typeface="Times New Roman"/>
                          <a:cs typeface="Times New Roman"/>
                          <a:sym typeface="Times New Roman"/>
                        </a:rPr>
                        <a:t>Hoàn thành bản thảo bài báo</a:t>
                      </a:r>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highlight>
                          <a:srgbClr val="FFFF00"/>
                        </a:highlight>
                        <a:latin typeface="Times New Roman"/>
                        <a:ea typeface="Times New Roman"/>
                        <a:cs typeface="Times New Roman"/>
                        <a:sym typeface="Times New Roman"/>
                      </a:endParaRPr>
                    </a:p>
                  </a:txBody>
                  <a:tcPr marL="91450" marR="91450" marT="45725" marB="45725">
                    <a:solidFill>
                      <a:srgbClr val="FFFF00"/>
                    </a:solidFill>
                  </a:tcPr>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1"/>
                  </a:ext>
                </a:extLst>
              </a:tr>
              <a:tr h="1023150">
                <a:tc>
                  <a:txBody>
                    <a:bodyPr/>
                    <a:lstStyle/>
                    <a:p>
                      <a:pPr marL="0" marR="0" lvl="0" indent="0" algn="ctr" rtl="0">
                        <a:lnSpc>
                          <a:spcPct val="100000"/>
                        </a:lnSpc>
                        <a:spcBef>
                          <a:spcPts val="0"/>
                        </a:spcBef>
                        <a:spcAft>
                          <a:spcPts val="0"/>
                        </a:spcAft>
                        <a:buNone/>
                      </a:pPr>
                      <a:r>
                        <a:rPr lang="en-US" sz="2800" u="none" strike="noStrike" cap="none">
                          <a:solidFill>
                            <a:schemeClr val="dk1"/>
                          </a:solidFill>
                          <a:latin typeface="Times New Roman"/>
                          <a:ea typeface="Times New Roman"/>
                          <a:cs typeface="Times New Roman"/>
                          <a:sym typeface="Times New Roman"/>
                        </a:rPr>
                        <a:t>2</a:t>
                      </a:r>
                      <a:endParaRPr/>
                    </a:p>
                  </a:txBody>
                  <a:tcPr marL="91450" marR="91450" marT="45725" marB="45725"/>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Times New Roman"/>
                          <a:ea typeface="Times New Roman"/>
                          <a:cs typeface="Times New Roman"/>
                          <a:sym typeface="Times New Roman"/>
                        </a:rPr>
                        <a:t>Tổng hợp vật liệu MFO-TiO</a:t>
                      </a:r>
                      <a:r>
                        <a:rPr lang="en-US" sz="1800" u="none" strike="noStrike" cap="none" baseline="-25000">
                          <a:solidFill>
                            <a:schemeClr val="dk1"/>
                          </a:solidFill>
                          <a:latin typeface="Times New Roman"/>
                          <a:ea typeface="Times New Roman"/>
                          <a:cs typeface="Times New Roman"/>
                          <a:sym typeface="Times New Roman"/>
                        </a:rPr>
                        <a:t>2</a:t>
                      </a:r>
                      <a:r>
                        <a:rPr lang="en-US" sz="1800" u="none" strike="noStrike" cap="none">
                          <a:solidFill>
                            <a:schemeClr val="dk1"/>
                          </a:solidFill>
                          <a:latin typeface="Times New Roman"/>
                          <a:ea typeface="Times New Roman"/>
                          <a:cs typeface="Times New Roman"/>
                          <a:sym typeface="Times New Roman"/>
                        </a:rPr>
                        <a:t>/rGO và khảo sát khả năng xúc tác quang</a:t>
                      </a:r>
                      <a:endParaRPr sz="1800" u="none" strike="noStrike" cap="none">
                        <a:solidFill>
                          <a:schemeClr val="dk1"/>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solidFill>
                      <a:srgbClr val="FFFF00"/>
                    </a:solidFill>
                  </a:tcPr>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solidFill>
                      <a:srgbClr val="FFFF00"/>
                    </a:solidFill>
                  </a:tcPr>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solidFill>
                      <a:srgbClr val="FFFF00"/>
                    </a:solidFill>
                  </a:tcPr>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solidFill>
                      <a:srgbClr val="FFFF00"/>
                    </a:solidFill>
                  </a:tcPr>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solidFill>
                      <a:srgbClr val="FFFF00"/>
                    </a:solidFill>
                  </a:tcPr>
                </a:tc>
                <a:extLst>
                  <a:ext uri="{0D108BD9-81ED-4DB2-BD59-A6C34878D82A}">
                    <a16:rowId xmlns:a16="http://schemas.microsoft.com/office/drawing/2014/main" val="10002"/>
                  </a:ext>
                </a:extLst>
              </a:tr>
              <a:tr h="1023150">
                <a:tc>
                  <a:txBody>
                    <a:bodyPr/>
                    <a:lstStyle/>
                    <a:p>
                      <a:pPr marL="0" marR="0" lvl="0" indent="0" algn="ctr" rtl="0">
                        <a:lnSpc>
                          <a:spcPct val="100000"/>
                        </a:lnSpc>
                        <a:spcBef>
                          <a:spcPts val="0"/>
                        </a:spcBef>
                        <a:spcAft>
                          <a:spcPts val="0"/>
                        </a:spcAft>
                        <a:buNone/>
                      </a:pPr>
                      <a:r>
                        <a:rPr lang="en-US" sz="2800" u="none" strike="noStrike" cap="none">
                          <a:solidFill>
                            <a:schemeClr val="dk1"/>
                          </a:solidFill>
                          <a:latin typeface="Times New Roman"/>
                          <a:ea typeface="Times New Roman"/>
                          <a:cs typeface="Times New Roman"/>
                          <a:sym typeface="Times New Roman"/>
                        </a:rPr>
                        <a:t>3</a:t>
                      </a:r>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tc>
                  <a:txBody>
                    <a:bodyPr/>
                    <a:lstStyle/>
                    <a:p>
                      <a:pPr marL="0" marR="0" lvl="0" indent="0" algn="ctr" rtl="0">
                        <a:lnSpc>
                          <a:spcPct val="100000"/>
                        </a:lnSpc>
                        <a:spcBef>
                          <a:spcPts val="0"/>
                        </a:spcBef>
                        <a:spcAft>
                          <a:spcPts val="0"/>
                        </a:spcAft>
                        <a:buNone/>
                      </a:pPr>
                      <a:endParaRPr sz="1800" u="none" strike="noStrike" cap="none">
                        <a:solidFill>
                          <a:schemeClr val="lt1"/>
                        </a:solidFill>
                        <a:latin typeface="Times New Roman"/>
                        <a:ea typeface="Times New Roman"/>
                        <a:cs typeface="Times New Roman"/>
                        <a:sym typeface="Times New Roman"/>
                      </a:endParaRPr>
                    </a:p>
                  </a:txBody>
                  <a:tcPr marL="91450" marR="91450" marT="45725" marB="45725"/>
                </a:tc>
                <a:extLst>
                  <a:ext uri="{0D108BD9-81ED-4DB2-BD59-A6C34878D82A}">
                    <a16:rowId xmlns:a16="http://schemas.microsoft.com/office/drawing/2014/main" val="10003"/>
                  </a:ext>
                </a:extLst>
              </a:tr>
            </a:tbl>
          </a:graphicData>
        </a:graphic>
      </p:graphicFrame>
      <p:sp>
        <p:nvSpPr>
          <p:cNvPr id="548" name="Google Shape;548;p62"/>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25</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2"/>
          <p:cNvSpPr/>
          <p:nvPr/>
        </p:nvSpPr>
        <p:spPr>
          <a:xfrm>
            <a:off x="381000" y="2209800"/>
            <a:ext cx="11109067"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000"/>
              <a:buFont typeface="Arial"/>
              <a:buNone/>
            </a:pPr>
            <a:r>
              <a:rPr lang="en-US" sz="6000" b="1" i="0" u="none" strike="noStrike" cap="none">
                <a:solidFill>
                  <a:srgbClr val="FF0066"/>
                </a:solidFill>
                <a:latin typeface="Arial"/>
                <a:ea typeface="Arial"/>
                <a:cs typeface="Arial"/>
                <a:sym typeface="Arial"/>
              </a:rPr>
              <a:t>CHÂN THÀNH CẢM ƠN THẦY ĐÃ LẮNG NGHE !</a:t>
            </a:r>
            <a:endParaRPr sz="6000" b="1" i="0" u="none" strike="noStrike" cap="none">
              <a:solidFill>
                <a:srgbClr val="FF0066"/>
              </a:solidFill>
              <a:latin typeface="Arial"/>
              <a:ea typeface="Arial"/>
              <a:cs typeface="Arial"/>
              <a:sym typeface="Arial"/>
            </a:endParaRPr>
          </a:p>
        </p:txBody>
      </p:sp>
      <p:sp>
        <p:nvSpPr>
          <p:cNvPr id="554" name="Google Shape;554;p12"/>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26</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p:push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
          <p:cNvSpPr/>
          <p:nvPr/>
        </p:nvSpPr>
        <p:spPr>
          <a:xfrm>
            <a:off x="8521954" y="5219629"/>
            <a:ext cx="914400" cy="928034"/>
          </a:xfrm>
          <a:prstGeom prst="ellipse">
            <a:avLst/>
          </a:prstGeom>
          <a:solidFill>
            <a:srgbClr val="FCD9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9" name="Google Shape;179;p2"/>
          <p:cNvSpPr txBox="1">
            <a:spLocks noGrp="1"/>
          </p:cNvSpPr>
          <p:nvPr>
            <p:ph type="ctrTitle"/>
          </p:nvPr>
        </p:nvSpPr>
        <p:spPr>
          <a:xfrm>
            <a:off x="800100" y="228600"/>
            <a:ext cx="10363200" cy="1012825"/>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0000"/>
              </a:buClr>
              <a:buSzPts val="6000"/>
              <a:buFont typeface="Times New Roman"/>
              <a:buNone/>
            </a:pPr>
            <a:r>
              <a:rPr lang="en-US" b="1">
                <a:solidFill>
                  <a:srgbClr val="FF0000"/>
                </a:solidFill>
                <a:latin typeface="Times New Roman"/>
                <a:ea typeface="Times New Roman"/>
                <a:cs typeface="Times New Roman"/>
                <a:sym typeface="Times New Roman"/>
              </a:rPr>
              <a:t>NỘI DUNG BÁO CÁO</a:t>
            </a:r>
            <a:endParaRPr b="1">
              <a:solidFill>
                <a:srgbClr val="FF0000"/>
              </a:solidFill>
              <a:latin typeface="Times New Roman"/>
              <a:ea typeface="Times New Roman"/>
              <a:cs typeface="Times New Roman"/>
              <a:sym typeface="Times New Roman"/>
            </a:endParaRPr>
          </a:p>
        </p:txBody>
      </p:sp>
      <p:sp>
        <p:nvSpPr>
          <p:cNvPr id="180" name="Google Shape;180;p2"/>
          <p:cNvSpPr/>
          <p:nvPr/>
        </p:nvSpPr>
        <p:spPr>
          <a:xfrm>
            <a:off x="3212841" y="1475079"/>
            <a:ext cx="5766318" cy="942392"/>
          </a:xfrm>
          <a:prstGeom prst="rect">
            <a:avLst/>
          </a:prstGeom>
          <a:solidFill>
            <a:srgbClr val="011F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1" name="Google Shape;181;p2"/>
          <p:cNvSpPr/>
          <p:nvPr/>
        </p:nvSpPr>
        <p:spPr>
          <a:xfrm>
            <a:off x="3212841" y="2710154"/>
            <a:ext cx="5766318" cy="942392"/>
          </a:xfrm>
          <a:prstGeom prst="rect">
            <a:avLst/>
          </a:prstGeom>
          <a:solidFill>
            <a:srgbClr val="045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2" name="Google Shape;182;p2"/>
          <p:cNvSpPr/>
          <p:nvPr/>
        </p:nvSpPr>
        <p:spPr>
          <a:xfrm>
            <a:off x="3212841" y="3953332"/>
            <a:ext cx="5766318" cy="942392"/>
          </a:xfrm>
          <a:prstGeom prst="rect">
            <a:avLst/>
          </a:prstGeom>
          <a:solidFill>
            <a:srgbClr val="E864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3" name="Google Shape;183;p2"/>
          <p:cNvSpPr/>
          <p:nvPr/>
        </p:nvSpPr>
        <p:spPr>
          <a:xfrm>
            <a:off x="3212837" y="5205270"/>
            <a:ext cx="5766318" cy="942392"/>
          </a:xfrm>
          <a:prstGeom prst="rect">
            <a:avLst/>
          </a:prstGeom>
          <a:solidFill>
            <a:srgbClr val="FCD9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4" name="Google Shape;184;p2"/>
          <p:cNvSpPr txBox="1"/>
          <p:nvPr/>
        </p:nvSpPr>
        <p:spPr>
          <a:xfrm>
            <a:off x="3212838" y="1620866"/>
            <a:ext cx="440404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   TỔNG QUAN</a:t>
            </a:r>
            <a:endParaRPr/>
          </a:p>
        </p:txBody>
      </p:sp>
      <p:sp>
        <p:nvSpPr>
          <p:cNvPr id="185" name="Google Shape;185;p2"/>
          <p:cNvSpPr txBox="1"/>
          <p:nvPr/>
        </p:nvSpPr>
        <p:spPr>
          <a:xfrm>
            <a:off x="3212837" y="2863812"/>
            <a:ext cx="440404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   THỰC NGHIỆM</a:t>
            </a:r>
            <a:endParaRPr/>
          </a:p>
        </p:txBody>
      </p:sp>
      <p:sp>
        <p:nvSpPr>
          <p:cNvPr id="186" name="Google Shape;186;p2"/>
          <p:cNvSpPr txBox="1"/>
          <p:nvPr/>
        </p:nvSpPr>
        <p:spPr>
          <a:xfrm>
            <a:off x="3212837" y="4098867"/>
            <a:ext cx="4404049"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   KẾT QUẢ</a:t>
            </a:r>
            <a:endParaRPr/>
          </a:p>
        </p:txBody>
      </p:sp>
      <p:sp>
        <p:nvSpPr>
          <p:cNvPr id="187" name="Google Shape;187;p2"/>
          <p:cNvSpPr txBox="1"/>
          <p:nvPr/>
        </p:nvSpPr>
        <p:spPr>
          <a:xfrm>
            <a:off x="3212835" y="5353300"/>
            <a:ext cx="6304386"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chemeClr val="lt1"/>
                </a:solidFill>
                <a:latin typeface="Times New Roman"/>
                <a:ea typeface="Times New Roman"/>
                <a:cs typeface="Times New Roman"/>
                <a:sym typeface="Times New Roman"/>
              </a:rPr>
              <a:t>   KẾ HOẠCH THỰC HIỆN</a:t>
            </a:r>
            <a:endParaRPr/>
          </a:p>
        </p:txBody>
      </p:sp>
      <p:sp>
        <p:nvSpPr>
          <p:cNvPr id="188" name="Google Shape;188;p2"/>
          <p:cNvSpPr/>
          <p:nvPr/>
        </p:nvSpPr>
        <p:spPr>
          <a:xfrm>
            <a:off x="8521958" y="1483838"/>
            <a:ext cx="914400" cy="933615"/>
          </a:xfrm>
          <a:prstGeom prst="ellipse">
            <a:avLst/>
          </a:prstGeom>
          <a:solidFill>
            <a:srgbClr val="011F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2"/>
          <p:cNvSpPr/>
          <p:nvPr/>
        </p:nvSpPr>
        <p:spPr>
          <a:xfrm>
            <a:off x="8521958" y="2718257"/>
            <a:ext cx="914400" cy="928661"/>
          </a:xfrm>
          <a:prstGeom prst="ellipse">
            <a:avLst/>
          </a:prstGeom>
          <a:solidFill>
            <a:srgbClr val="045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0" name="Google Shape;190;p2"/>
          <p:cNvSpPr/>
          <p:nvPr/>
        </p:nvSpPr>
        <p:spPr>
          <a:xfrm>
            <a:off x="8521959" y="3956464"/>
            <a:ext cx="914400" cy="931139"/>
          </a:xfrm>
          <a:prstGeom prst="ellipse">
            <a:avLst/>
          </a:prstGeom>
          <a:solidFill>
            <a:srgbClr val="E864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1" name="Google Shape;191;p2"/>
          <p:cNvSpPr/>
          <p:nvPr/>
        </p:nvSpPr>
        <p:spPr>
          <a:xfrm>
            <a:off x="2416675" y="1344922"/>
            <a:ext cx="1252436" cy="1211445"/>
          </a:xfrm>
          <a:prstGeom prst="ellipse">
            <a:avLst/>
          </a:prstGeom>
          <a:solidFill>
            <a:srgbClr val="011F6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1</a:t>
            </a:r>
            <a:endParaRPr/>
          </a:p>
        </p:txBody>
      </p:sp>
      <p:sp>
        <p:nvSpPr>
          <p:cNvPr id="192" name="Google Shape;192;p2"/>
          <p:cNvSpPr/>
          <p:nvPr/>
        </p:nvSpPr>
        <p:spPr>
          <a:xfrm>
            <a:off x="2416675" y="2575627"/>
            <a:ext cx="1252436" cy="1211445"/>
          </a:xfrm>
          <a:prstGeom prst="ellipse">
            <a:avLst/>
          </a:prstGeom>
          <a:solidFill>
            <a:srgbClr val="04549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2</a:t>
            </a:r>
            <a:endParaRPr/>
          </a:p>
        </p:txBody>
      </p:sp>
      <p:sp>
        <p:nvSpPr>
          <p:cNvPr id="193" name="Google Shape;193;p2"/>
          <p:cNvSpPr/>
          <p:nvPr/>
        </p:nvSpPr>
        <p:spPr>
          <a:xfrm>
            <a:off x="2416675" y="3816434"/>
            <a:ext cx="1252436" cy="1211445"/>
          </a:xfrm>
          <a:prstGeom prst="ellipse">
            <a:avLst/>
          </a:prstGeom>
          <a:solidFill>
            <a:srgbClr val="E8640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3</a:t>
            </a:r>
            <a:endParaRPr/>
          </a:p>
        </p:txBody>
      </p:sp>
      <p:sp>
        <p:nvSpPr>
          <p:cNvPr id="194" name="Google Shape;194;p2"/>
          <p:cNvSpPr/>
          <p:nvPr/>
        </p:nvSpPr>
        <p:spPr>
          <a:xfrm>
            <a:off x="2416675" y="5077923"/>
            <a:ext cx="1252436" cy="1211445"/>
          </a:xfrm>
          <a:prstGeom prst="ellipse">
            <a:avLst/>
          </a:prstGeom>
          <a:solidFill>
            <a:srgbClr val="FCD90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4400" b="1" i="0" u="none" strike="noStrike" cap="none">
                <a:solidFill>
                  <a:schemeClr val="lt1"/>
                </a:solidFill>
                <a:latin typeface="Times New Roman"/>
                <a:ea typeface="Times New Roman"/>
                <a:cs typeface="Times New Roman"/>
                <a:sym typeface="Times New Roman"/>
              </a:rPr>
              <a:t>4</a:t>
            </a:r>
            <a:endParaRPr/>
          </a:p>
        </p:txBody>
      </p:sp>
      <p:sp>
        <p:nvSpPr>
          <p:cNvPr id="195" name="Google Shape;195;p2"/>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3</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
          <p:cNvSpPr txBox="1">
            <a:spLocks noGrp="1"/>
          </p:cNvSpPr>
          <p:nvPr>
            <p:ph type="title"/>
          </p:nvPr>
        </p:nvSpPr>
        <p:spPr>
          <a:xfrm>
            <a:off x="295138" y="179764"/>
            <a:ext cx="7286881" cy="24162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1. TỔNG QUAN</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1.1 Vật liệu tổng hợp MFO/TiO</a:t>
            </a:r>
            <a:r>
              <a:rPr lang="en-US" sz="3600" b="1" baseline="-25000">
                <a:solidFill>
                  <a:schemeClr val="dk1"/>
                </a:solidFill>
                <a:latin typeface="Times New Roman"/>
                <a:ea typeface="Times New Roman"/>
                <a:cs typeface="Times New Roman"/>
                <a:sym typeface="Times New Roman"/>
              </a:rPr>
              <a:t>2</a:t>
            </a:r>
            <a:br>
              <a:rPr lang="en-US" sz="3600" b="1">
                <a:solidFill>
                  <a:srgbClr val="121CDE"/>
                </a:solidFill>
                <a:latin typeface="Times New Roman"/>
                <a:ea typeface="Times New Roman"/>
                <a:cs typeface="Times New Roman"/>
                <a:sym typeface="Times New Roman"/>
              </a:rPr>
            </a:br>
            <a:br>
              <a:rPr lang="en-US" sz="3600" b="1">
                <a:solidFill>
                  <a:srgbClr val="121CDE"/>
                </a:solidFill>
                <a:latin typeface="Times New Roman"/>
                <a:ea typeface="Times New Roman"/>
                <a:cs typeface="Times New Roman"/>
                <a:sym typeface="Times New Roman"/>
              </a:rPr>
            </a:br>
            <a:endParaRPr>
              <a:solidFill>
                <a:srgbClr val="FF0000"/>
              </a:solidFill>
            </a:endParaRPr>
          </a:p>
        </p:txBody>
      </p:sp>
      <p:sp>
        <p:nvSpPr>
          <p:cNvPr id="202" name="Google Shape;202;p3"/>
          <p:cNvSpPr/>
          <p:nvPr/>
        </p:nvSpPr>
        <p:spPr>
          <a:xfrm>
            <a:off x="559837" y="2957804"/>
            <a:ext cx="2015412" cy="2015412"/>
          </a:xfrm>
          <a:prstGeom prst="ellipse">
            <a:avLst/>
          </a:prstGeom>
          <a:solidFill>
            <a:schemeClr val="accent2"/>
          </a:solidFill>
          <a:ln w="25400" cap="flat" cmpd="sng">
            <a:solidFill>
              <a:srgbClr val="AC5B2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2000" b="1" i="0" u="none" strike="noStrike" cap="none">
                <a:solidFill>
                  <a:schemeClr val="lt1"/>
                </a:solidFill>
                <a:latin typeface="Times New Roman"/>
                <a:ea typeface="Times New Roman"/>
                <a:cs typeface="Times New Roman"/>
                <a:sym typeface="Times New Roman"/>
              </a:rPr>
              <a:t>MFO-TiO</a:t>
            </a:r>
            <a:r>
              <a:rPr lang="en-US" sz="2000" b="1" i="0" u="none" strike="noStrike" cap="none" baseline="-25000">
                <a:solidFill>
                  <a:schemeClr val="lt1"/>
                </a:solidFill>
                <a:latin typeface="Times New Roman"/>
                <a:ea typeface="Times New Roman"/>
                <a:cs typeface="Times New Roman"/>
                <a:sym typeface="Times New Roman"/>
              </a:rPr>
              <a:t>2</a:t>
            </a:r>
            <a:endParaRPr sz="2000" b="1" i="0" u="none" strike="noStrike" cap="none">
              <a:solidFill>
                <a:schemeClr val="lt1"/>
              </a:solidFill>
              <a:latin typeface="Times New Roman"/>
              <a:ea typeface="Times New Roman"/>
              <a:cs typeface="Times New Roman"/>
              <a:sym typeface="Times New Roman"/>
            </a:endParaRPr>
          </a:p>
        </p:txBody>
      </p:sp>
      <p:cxnSp>
        <p:nvCxnSpPr>
          <p:cNvPr id="203" name="Google Shape;203;p3"/>
          <p:cNvCxnSpPr>
            <a:stCxn id="202" idx="7"/>
          </p:cNvCxnSpPr>
          <p:nvPr/>
        </p:nvCxnSpPr>
        <p:spPr>
          <a:xfrm rot="10800000" flipH="1">
            <a:off x="2280099" y="2192754"/>
            <a:ext cx="1032300" cy="1060200"/>
          </a:xfrm>
          <a:prstGeom prst="straightConnector1">
            <a:avLst/>
          </a:prstGeom>
          <a:noFill/>
          <a:ln w="9525" cap="flat" cmpd="sng">
            <a:solidFill>
              <a:srgbClr val="5597D3"/>
            </a:solidFill>
            <a:prstDash val="solid"/>
            <a:round/>
            <a:headEnd type="none" w="sm" len="sm"/>
            <a:tailEnd type="triangle" w="med" len="med"/>
          </a:ln>
        </p:spPr>
      </p:cxnSp>
      <p:cxnSp>
        <p:nvCxnSpPr>
          <p:cNvPr id="204" name="Google Shape;204;p3"/>
          <p:cNvCxnSpPr>
            <a:stCxn id="202" idx="6"/>
          </p:cNvCxnSpPr>
          <p:nvPr/>
        </p:nvCxnSpPr>
        <p:spPr>
          <a:xfrm>
            <a:off x="2575249" y="3965510"/>
            <a:ext cx="802500" cy="0"/>
          </a:xfrm>
          <a:prstGeom prst="straightConnector1">
            <a:avLst/>
          </a:prstGeom>
          <a:noFill/>
          <a:ln w="9525" cap="flat" cmpd="sng">
            <a:solidFill>
              <a:srgbClr val="5597D3"/>
            </a:solidFill>
            <a:prstDash val="solid"/>
            <a:round/>
            <a:headEnd type="none" w="sm" len="sm"/>
            <a:tailEnd type="triangle" w="med" len="med"/>
          </a:ln>
        </p:spPr>
      </p:cxnSp>
      <p:cxnSp>
        <p:nvCxnSpPr>
          <p:cNvPr id="205" name="Google Shape;205;p3"/>
          <p:cNvCxnSpPr>
            <a:stCxn id="202" idx="5"/>
          </p:cNvCxnSpPr>
          <p:nvPr/>
        </p:nvCxnSpPr>
        <p:spPr>
          <a:xfrm>
            <a:off x="2280099" y="4678066"/>
            <a:ext cx="991500" cy="1007700"/>
          </a:xfrm>
          <a:prstGeom prst="straightConnector1">
            <a:avLst/>
          </a:prstGeom>
          <a:noFill/>
          <a:ln w="9525" cap="flat" cmpd="sng">
            <a:solidFill>
              <a:srgbClr val="5597D3"/>
            </a:solidFill>
            <a:prstDash val="solid"/>
            <a:round/>
            <a:headEnd type="none" w="sm" len="sm"/>
            <a:tailEnd type="triangle" w="med" len="med"/>
          </a:ln>
        </p:spPr>
      </p:cxnSp>
      <p:sp>
        <p:nvSpPr>
          <p:cNvPr id="206" name="Google Shape;206;p3"/>
          <p:cNvSpPr txBox="1"/>
          <p:nvPr/>
        </p:nvSpPr>
        <p:spPr>
          <a:xfrm>
            <a:off x="3385036" y="1931084"/>
            <a:ext cx="419698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Hoạt tính xúc tác quang cao</a:t>
            </a:r>
            <a:endParaRPr sz="2800" b="0" i="0" u="none" strike="noStrike" cap="none">
              <a:solidFill>
                <a:srgbClr val="000000"/>
              </a:solidFill>
              <a:latin typeface="Arial"/>
              <a:ea typeface="Arial"/>
              <a:cs typeface="Arial"/>
              <a:sym typeface="Arial"/>
            </a:endParaRPr>
          </a:p>
        </p:txBody>
      </p:sp>
      <p:sp>
        <p:nvSpPr>
          <p:cNvPr id="207" name="Google Shape;207;p3"/>
          <p:cNvSpPr txBox="1"/>
          <p:nvPr/>
        </p:nvSpPr>
        <p:spPr>
          <a:xfrm>
            <a:off x="3385036" y="3675504"/>
            <a:ext cx="669202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Mở rộng độ nhạy quang cho cả vùng UV-vis</a:t>
            </a:r>
            <a:endParaRPr/>
          </a:p>
        </p:txBody>
      </p:sp>
      <p:sp>
        <p:nvSpPr>
          <p:cNvPr id="208" name="Google Shape;208;p3"/>
          <p:cNvSpPr txBox="1"/>
          <p:nvPr/>
        </p:nvSpPr>
        <p:spPr>
          <a:xfrm>
            <a:off x="3385036" y="5408123"/>
            <a:ext cx="52661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Khả năng chống ăn mòn quang học</a:t>
            </a:r>
            <a:endParaRPr/>
          </a:p>
        </p:txBody>
      </p:sp>
      <p:sp>
        <p:nvSpPr>
          <p:cNvPr id="209" name="Google Shape;209;p3"/>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4</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7"/>
          <p:cNvSpPr txBox="1">
            <a:spLocks noGrp="1"/>
          </p:cNvSpPr>
          <p:nvPr>
            <p:ph type="title"/>
          </p:nvPr>
        </p:nvSpPr>
        <p:spPr>
          <a:xfrm>
            <a:off x="295138" y="179764"/>
            <a:ext cx="7286881" cy="24162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dirty="0">
                <a:solidFill>
                  <a:srgbClr val="121CDE"/>
                </a:solidFill>
                <a:latin typeface="Times New Roman"/>
                <a:ea typeface="Times New Roman"/>
                <a:cs typeface="Times New Roman"/>
                <a:sym typeface="Times New Roman"/>
              </a:rPr>
              <a:t>1. TỔNG QUAN</a:t>
            </a:r>
            <a:br>
              <a:rPr lang="en-US" sz="3600" b="1" dirty="0">
                <a:solidFill>
                  <a:srgbClr val="121CDE"/>
                </a:solidFill>
                <a:latin typeface="Times New Roman"/>
                <a:ea typeface="Times New Roman"/>
                <a:cs typeface="Times New Roman"/>
                <a:sym typeface="Times New Roman"/>
              </a:rPr>
            </a:br>
            <a:r>
              <a:rPr lang="en-US" sz="3600" b="1" dirty="0">
                <a:solidFill>
                  <a:schemeClr val="dk1"/>
                </a:solidFill>
                <a:latin typeface="Times New Roman"/>
                <a:ea typeface="Times New Roman"/>
                <a:cs typeface="Times New Roman"/>
                <a:sym typeface="Times New Roman"/>
              </a:rPr>
              <a:t>1.1 </a:t>
            </a:r>
            <a:r>
              <a:rPr lang="en-US" sz="3600" b="1" dirty="0" err="1">
                <a:solidFill>
                  <a:schemeClr val="dk1"/>
                </a:solidFill>
                <a:latin typeface="Times New Roman"/>
                <a:ea typeface="Times New Roman"/>
                <a:cs typeface="Times New Roman"/>
                <a:sym typeface="Times New Roman"/>
              </a:rPr>
              <a:t>Vật</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liệu</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tổng</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hợp</a:t>
            </a:r>
            <a:r>
              <a:rPr lang="en-US" sz="3600" b="1" dirty="0">
                <a:solidFill>
                  <a:schemeClr val="dk1"/>
                </a:solidFill>
                <a:latin typeface="Times New Roman"/>
                <a:ea typeface="Times New Roman"/>
                <a:cs typeface="Times New Roman"/>
                <a:sym typeface="Times New Roman"/>
              </a:rPr>
              <a:t> MFO/TiO</a:t>
            </a:r>
            <a:r>
              <a:rPr lang="en-US" sz="3600" b="1" baseline="-25000" dirty="0">
                <a:solidFill>
                  <a:schemeClr val="dk1"/>
                </a:solidFill>
                <a:latin typeface="Times New Roman"/>
                <a:ea typeface="Times New Roman"/>
                <a:cs typeface="Times New Roman"/>
                <a:sym typeface="Times New Roman"/>
              </a:rPr>
              <a:t>2</a:t>
            </a:r>
            <a:br>
              <a:rPr lang="en-US" sz="3600" b="1" dirty="0">
                <a:solidFill>
                  <a:srgbClr val="121CDE"/>
                </a:solidFill>
                <a:latin typeface="Times New Roman"/>
                <a:ea typeface="Times New Roman"/>
                <a:cs typeface="Times New Roman"/>
                <a:sym typeface="Times New Roman"/>
              </a:rPr>
            </a:br>
            <a:br>
              <a:rPr lang="en-US" sz="3600" b="1" dirty="0">
                <a:solidFill>
                  <a:srgbClr val="121CDE"/>
                </a:solidFill>
                <a:latin typeface="Times New Roman"/>
                <a:ea typeface="Times New Roman"/>
                <a:cs typeface="Times New Roman"/>
                <a:sym typeface="Times New Roman"/>
              </a:rPr>
            </a:br>
            <a:endParaRPr dirty="0">
              <a:solidFill>
                <a:srgbClr val="FF0000"/>
              </a:solidFill>
            </a:endParaRPr>
          </a:p>
        </p:txBody>
      </p:sp>
      <p:sp>
        <p:nvSpPr>
          <p:cNvPr id="216" name="Google Shape;216;p7"/>
          <p:cNvSpPr/>
          <p:nvPr/>
        </p:nvSpPr>
        <p:spPr>
          <a:xfrm>
            <a:off x="1353582" y="4355142"/>
            <a:ext cx="230013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Cấu trúc TiO</a:t>
            </a:r>
            <a:r>
              <a:rPr lang="en-US" sz="2000" b="1" i="0" u="none" strike="noStrike" cap="none" baseline="-25000">
                <a:solidFill>
                  <a:schemeClr val="dk1"/>
                </a:solidFill>
                <a:latin typeface="Arial"/>
                <a:ea typeface="Arial"/>
                <a:cs typeface="Arial"/>
                <a:sym typeface="Arial"/>
              </a:rPr>
              <a:t>2</a:t>
            </a:r>
            <a:r>
              <a:rPr lang="en-US"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sp>
        <p:nvSpPr>
          <p:cNvPr id="217" name="Google Shape;217;p7"/>
          <p:cNvSpPr/>
          <p:nvPr/>
        </p:nvSpPr>
        <p:spPr>
          <a:xfrm>
            <a:off x="386933" y="1272533"/>
            <a:ext cx="1150992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rgbClr val="000000"/>
                </a:solidFill>
                <a:latin typeface="Arial"/>
                <a:ea typeface="Arial"/>
                <a:cs typeface="Arial"/>
                <a:sym typeface="Arial"/>
              </a:rPr>
              <a:t>Titan dioxit (</a:t>
            </a:r>
            <a:r>
              <a:rPr lang="en-US" sz="2400" b="1" i="0" u="none" strike="noStrike" cap="none">
                <a:solidFill>
                  <a:srgbClr val="000000"/>
                </a:solidFill>
                <a:latin typeface="Arial"/>
                <a:ea typeface="Arial"/>
                <a:cs typeface="Arial"/>
                <a:sym typeface="Arial"/>
              </a:rPr>
              <a:t>TiO</a:t>
            </a:r>
            <a:r>
              <a:rPr lang="en-US" sz="2400" b="1" i="0" u="none" strike="noStrike" cap="none" baseline="-25000">
                <a:solidFill>
                  <a:srgbClr val="000000"/>
                </a:solidFill>
                <a:latin typeface="Arial"/>
                <a:ea typeface="Arial"/>
                <a:cs typeface="Arial"/>
                <a:sym typeface="Arial"/>
              </a:rPr>
              <a:t>2</a:t>
            </a:r>
            <a:r>
              <a:rPr lang="en-US" sz="2200" b="1" i="0" u="none" strike="noStrike" cap="none">
                <a:solidFill>
                  <a:srgbClr val="000000"/>
                </a:solidFill>
                <a:latin typeface="Arial"/>
                <a:ea typeface="Arial"/>
                <a:cs typeface="Arial"/>
                <a:sym typeface="Arial"/>
              </a:rPr>
              <a:t>) cấu tạo, tính chất và ứng dụng</a:t>
            </a:r>
            <a:endParaRPr/>
          </a:p>
        </p:txBody>
      </p:sp>
      <p:grpSp>
        <p:nvGrpSpPr>
          <p:cNvPr id="218" name="Google Shape;218;p7"/>
          <p:cNvGrpSpPr/>
          <p:nvPr/>
        </p:nvGrpSpPr>
        <p:grpSpPr>
          <a:xfrm>
            <a:off x="6486920" y="1833203"/>
            <a:ext cx="5034277" cy="3867070"/>
            <a:chOff x="1340280" y="176501"/>
            <a:chExt cx="5034277" cy="3867070"/>
          </a:xfrm>
        </p:grpSpPr>
        <p:sp>
          <p:nvSpPr>
            <p:cNvPr id="219" name="Google Shape;219;p7"/>
            <p:cNvSpPr/>
            <p:nvPr/>
          </p:nvSpPr>
          <p:spPr>
            <a:xfrm>
              <a:off x="3295579" y="1548111"/>
              <a:ext cx="1084091" cy="1084091"/>
            </a:xfrm>
            <a:prstGeom prst="ellipse">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txBox="1"/>
            <p:nvPr/>
          </p:nvSpPr>
          <p:spPr>
            <a:xfrm>
              <a:off x="3454340" y="1706872"/>
              <a:ext cx="766569" cy="766569"/>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TiO</a:t>
              </a:r>
              <a:r>
                <a:rPr lang="en-US" sz="2400" b="1" i="0" u="none" strike="noStrike" cap="none" baseline="-25000">
                  <a:solidFill>
                    <a:schemeClr val="lt1"/>
                  </a:solidFill>
                  <a:latin typeface="Arial"/>
                  <a:ea typeface="Arial"/>
                  <a:cs typeface="Arial"/>
                  <a:sym typeface="Arial"/>
                </a:rPr>
                <a:t>2</a:t>
              </a:r>
              <a:endParaRPr sz="2400" b="1" i="0" u="none" strike="noStrike" cap="none">
                <a:solidFill>
                  <a:schemeClr val="lt1"/>
                </a:solidFill>
                <a:latin typeface="Arial"/>
                <a:ea typeface="Arial"/>
                <a:cs typeface="Arial"/>
                <a:sym typeface="Arial"/>
              </a:endParaRPr>
            </a:p>
          </p:txBody>
        </p:sp>
        <p:sp>
          <p:nvSpPr>
            <p:cNvPr id="221" name="Google Shape;221;p7"/>
            <p:cNvSpPr/>
            <p:nvPr/>
          </p:nvSpPr>
          <p:spPr>
            <a:xfrm rot="-10780506">
              <a:off x="3100822" y="1902073"/>
              <a:ext cx="137635" cy="368590"/>
            </a:xfrm>
            <a:prstGeom prst="rightArrow">
              <a:avLst>
                <a:gd name="adj1" fmla="val 60000"/>
                <a:gd name="adj2" fmla="val 50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txBox="1"/>
            <p:nvPr/>
          </p:nvSpPr>
          <p:spPr>
            <a:xfrm rot="19494">
              <a:off x="3142112" y="1975908"/>
              <a:ext cx="96345"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23" name="Google Shape;223;p7"/>
            <p:cNvSpPr/>
            <p:nvPr/>
          </p:nvSpPr>
          <p:spPr>
            <a:xfrm>
              <a:off x="1340280" y="1479240"/>
              <a:ext cx="1695648" cy="1203124"/>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txBox="1"/>
            <p:nvPr/>
          </p:nvSpPr>
          <p:spPr>
            <a:xfrm>
              <a:off x="1588602" y="1655433"/>
              <a:ext cx="1199004" cy="850738"/>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Xúc tác </a:t>
              </a:r>
              <a:endParaRPr sz="2400" b="1" i="0" u="none" strike="noStrike" cap="none">
                <a:solidFill>
                  <a:schemeClr val="lt1"/>
                </a:solidFill>
                <a:latin typeface="Times New Roman"/>
                <a:ea typeface="Times New Roman"/>
                <a:cs typeface="Times New Roman"/>
                <a:sym typeface="Times New Roman"/>
              </a:endParaRPr>
            </a:p>
          </p:txBody>
        </p:sp>
        <p:sp>
          <p:nvSpPr>
            <p:cNvPr id="225" name="Google Shape;225;p7"/>
            <p:cNvSpPr/>
            <p:nvPr/>
          </p:nvSpPr>
          <p:spPr>
            <a:xfrm rot="-72630">
              <a:off x="4436920" y="1891736"/>
              <a:ext cx="138281" cy="368590"/>
            </a:xfrm>
            <a:prstGeom prst="rightArrow">
              <a:avLst>
                <a:gd name="adj1" fmla="val 60000"/>
                <a:gd name="adj2" fmla="val 50000"/>
              </a:avLst>
            </a:prstGeom>
            <a:solidFill>
              <a:srgbClr val="D07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txBox="1"/>
            <p:nvPr/>
          </p:nvSpPr>
          <p:spPr>
            <a:xfrm rot="-72630">
              <a:off x="4436925" y="1965892"/>
              <a:ext cx="96797"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27" name="Google Shape;227;p7"/>
            <p:cNvSpPr/>
            <p:nvPr/>
          </p:nvSpPr>
          <p:spPr>
            <a:xfrm>
              <a:off x="4639903" y="1512831"/>
              <a:ext cx="1734654" cy="1084091"/>
            </a:xfrm>
            <a:prstGeom prst="ellipse">
              <a:avLst/>
            </a:prstGeom>
            <a:solidFill>
              <a:srgbClr val="D07A5B"/>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txBox="1"/>
            <p:nvPr/>
          </p:nvSpPr>
          <p:spPr>
            <a:xfrm>
              <a:off x="4893937" y="1671592"/>
              <a:ext cx="1226586" cy="766569"/>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Pin mặt trời</a:t>
              </a:r>
              <a:endParaRPr sz="2400" b="1" i="0" u="none" strike="noStrike" cap="none">
                <a:solidFill>
                  <a:schemeClr val="lt1"/>
                </a:solidFill>
                <a:latin typeface="Times New Roman"/>
                <a:ea typeface="Times New Roman"/>
                <a:cs typeface="Times New Roman"/>
                <a:sym typeface="Times New Roman"/>
              </a:endParaRPr>
            </a:p>
          </p:txBody>
        </p:sp>
        <p:sp>
          <p:nvSpPr>
            <p:cNvPr id="229" name="Google Shape;229;p7"/>
            <p:cNvSpPr/>
            <p:nvPr/>
          </p:nvSpPr>
          <p:spPr>
            <a:xfrm rot="5395599">
              <a:off x="3755080" y="2600605"/>
              <a:ext cx="166867" cy="368590"/>
            </a:xfrm>
            <a:prstGeom prst="rightArrow">
              <a:avLst>
                <a:gd name="adj1" fmla="val 60000"/>
                <a:gd name="adj2" fmla="val 50000"/>
              </a:avLst>
            </a:prstGeom>
            <a:solidFill>
              <a:srgbClr val="B888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txBox="1"/>
            <p:nvPr/>
          </p:nvSpPr>
          <p:spPr>
            <a:xfrm rot="5395599">
              <a:off x="3780078" y="2649293"/>
              <a:ext cx="116807"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31" name="Google Shape;231;p7"/>
            <p:cNvSpPr/>
            <p:nvPr/>
          </p:nvSpPr>
          <p:spPr>
            <a:xfrm>
              <a:off x="3029710" y="2947046"/>
              <a:ext cx="1619425" cy="1096525"/>
            </a:xfrm>
            <a:prstGeom prst="ellipse">
              <a:avLst/>
            </a:prstGeom>
            <a:solidFill>
              <a:srgbClr val="B8888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txBox="1"/>
            <p:nvPr/>
          </p:nvSpPr>
          <p:spPr>
            <a:xfrm>
              <a:off x="3266869" y="3107628"/>
              <a:ext cx="1145107" cy="775361"/>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Times New Roman"/>
                  <a:ea typeface="Times New Roman"/>
                  <a:cs typeface="Times New Roman"/>
                  <a:sym typeface="Times New Roman"/>
                </a:rPr>
                <a:t>Điện – Điện tử</a:t>
              </a:r>
              <a:endParaRPr sz="2400" b="1" i="0" u="none" strike="noStrike" cap="none">
                <a:solidFill>
                  <a:schemeClr val="lt1"/>
                </a:solidFill>
                <a:latin typeface="Times New Roman"/>
                <a:ea typeface="Times New Roman"/>
                <a:cs typeface="Times New Roman"/>
                <a:sym typeface="Times New Roman"/>
              </a:endParaRPr>
            </a:p>
          </p:txBody>
        </p:sp>
        <p:sp>
          <p:nvSpPr>
            <p:cNvPr id="233" name="Google Shape;233;p7"/>
            <p:cNvSpPr/>
            <p:nvPr/>
          </p:nvSpPr>
          <p:spPr>
            <a:xfrm rot="-5393655">
              <a:off x="3762689" y="1224369"/>
              <a:ext cx="152385" cy="368590"/>
            </a:xfrm>
            <a:prstGeom prst="rightArrow">
              <a:avLst>
                <a:gd name="adj1" fmla="val 60000"/>
                <a:gd name="adj2" fmla="val 50000"/>
              </a:avLst>
            </a:pr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txBox="1"/>
            <p:nvPr/>
          </p:nvSpPr>
          <p:spPr>
            <a:xfrm rot="-5393655">
              <a:off x="3785504" y="1320944"/>
              <a:ext cx="106670"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35" name="Google Shape;235;p7"/>
            <p:cNvSpPr/>
            <p:nvPr/>
          </p:nvSpPr>
          <p:spPr>
            <a:xfrm>
              <a:off x="3101510" y="176501"/>
              <a:ext cx="1477290" cy="1084091"/>
            </a:xfrm>
            <a:prstGeom prst="ellipse">
              <a:avLst/>
            </a:prstGeom>
            <a:solidFill>
              <a:srgbClr val="A4A4A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6" name="Google Shape;236;p7"/>
            <p:cNvSpPr txBox="1"/>
            <p:nvPr/>
          </p:nvSpPr>
          <p:spPr>
            <a:xfrm>
              <a:off x="3317854" y="335262"/>
              <a:ext cx="1044602" cy="766569"/>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dirty="0" err="1">
                  <a:solidFill>
                    <a:schemeClr val="lt1"/>
                  </a:solidFill>
                  <a:latin typeface="Times New Roman"/>
                  <a:ea typeface="Times New Roman"/>
                  <a:cs typeface="Times New Roman"/>
                  <a:sym typeface="Times New Roman"/>
                </a:rPr>
                <a:t>Sơn</a:t>
              </a:r>
              <a:endParaRPr sz="2400" b="1" i="0" u="none" strike="noStrike" cap="none" dirty="0">
                <a:solidFill>
                  <a:schemeClr val="lt1"/>
                </a:solidFill>
                <a:latin typeface="Times New Roman"/>
                <a:ea typeface="Times New Roman"/>
                <a:cs typeface="Times New Roman"/>
                <a:sym typeface="Times New Roman"/>
              </a:endParaRPr>
            </a:p>
          </p:txBody>
        </p:sp>
      </p:grpSp>
      <p:sp>
        <p:nvSpPr>
          <p:cNvPr id="237" name="Google Shape;237;p7"/>
          <p:cNvSpPr/>
          <p:nvPr/>
        </p:nvSpPr>
        <p:spPr>
          <a:xfrm>
            <a:off x="7976812" y="6138821"/>
            <a:ext cx="230013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Ứng dụng TiO</a:t>
            </a:r>
            <a:r>
              <a:rPr lang="en-US" sz="2000" b="1" i="0" u="none" strike="noStrike" cap="none" baseline="-25000">
                <a:solidFill>
                  <a:schemeClr val="dk1"/>
                </a:solidFill>
                <a:latin typeface="Times New Roman"/>
                <a:ea typeface="Times New Roman"/>
                <a:cs typeface="Times New Roman"/>
                <a:sym typeface="Times New Roman"/>
              </a:rPr>
              <a:t>2</a:t>
            </a:r>
            <a:endParaRPr sz="2000" b="1" i="0" u="none" strike="noStrike" cap="none">
              <a:solidFill>
                <a:schemeClr val="dk1"/>
              </a:solidFill>
              <a:latin typeface="Times New Roman"/>
              <a:ea typeface="Times New Roman"/>
              <a:cs typeface="Times New Roman"/>
              <a:sym typeface="Times New Roman"/>
            </a:endParaRPr>
          </a:p>
        </p:txBody>
      </p:sp>
      <p:pic>
        <p:nvPicPr>
          <p:cNvPr id="238" name="Google Shape;238;p7"/>
          <p:cNvPicPr preferRelativeResize="0"/>
          <p:nvPr/>
        </p:nvPicPr>
        <p:blipFill rotWithShape="1">
          <a:blip r:embed="rId3">
            <a:alphaModFix/>
          </a:blip>
          <a:srcRect/>
          <a:stretch/>
        </p:blipFill>
        <p:spPr>
          <a:xfrm>
            <a:off x="465172" y="2570446"/>
            <a:ext cx="3522148" cy="1724445"/>
          </a:xfrm>
          <a:prstGeom prst="rect">
            <a:avLst/>
          </a:prstGeom>
          <a:noFill/>
          <a:ln>
            <a:noFill/>
          </a:ln>
        </p:spPr>
      </p:pic>
      <p:pic>
        <p:nvPicPr>
          <p:cNvPr id="239" name="Google Shape;239;p7"/>
          <p:cNvPicPr preferRelativeResize="0"/>
          <p:nvPr/>
        </p:nvPicPr>
        <p:blipFill rotWithShape="1">
          <a:blip r:embed="rId4">
            <a:alphaModFix/>
          </a:blip>
          <a:srcRect/>
          <a:stretch/>
        </p:blipFill>
        <p:spPr>
          <a:xfrm>
            <a:off x="3642804" y="4454147"/>
            <a:ext cx="3898900" cy="1898015"/>
          </a:xfrm>
          <a:prstGeom prst="rect">
            <a:avLst/>
          </a:prstGeom>
          <a:noFill/>
          <a:ln>
            <a:noFill/>
          </a:ln>
        </p:spPr>
      </p:pic>
      <p:sp>
        <p:nvSpPr>
          <p:cNvPr id="240" name="Google Shape;240;p7"/>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5</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9"/>
          <p:cNvSpPr txBox="1">
            <a:spLocks noGrp="1"/>
          </p:cNvSpPr>
          <p:nvPr>
            <p:ph type="title"/>
          </p:nvPr>
        </p:nvSpPr>
        <p:spPr>
          <a:xfrm>
            <a:off x="295138" y="179764"/>
            <a:ext cx="7286881" cy="241622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1. TỔNG QUAN</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1.1 Vật liệu tổng hợp MFO/TiO</a:t>
            </a:r>
            <a:r>
              <a:rPr lang="en-US" sz="3600" b="1" baseline="-25000">
                <a:solidFill>
                  <a:schemeClr val="dk1"/>
                </a:solidFill>
                <a:latin typeface="Times New Roman"/>
                <a:ea typeface="Times New Roman"/>
                <a:cs typeface="Times New Roman"/>
                <a:sym typeface="Times New Roman"/>
              </a:rPr>
              <a:t>2</a:t>
            </a:r>
            <a:br>
              <a:rPr lang="en-US" sz="3600" b="1">
                <a:solidFill>
                  <a:srgbClr val="121CDE"/>
                </a:solidFill>
                <a:latin typeface="Times New Roman"/>
                <a:ea typeface="Times New Roman"/>
                <a:cs typeface="Times New Roman"/>
                <a:sym typeface="Times New Roman"/>
              </a:rPr>
            </a:br>
            <a:br>
              <a:rPr lang="en-US" sz="3600" b="1">
                <a:solidFill>
                  <a:srgbClr val="121CDE"/>
                </a:solidFill>
                <a:latin typeface="Times New Roman"/>
                <a:ea typeface="Times New Roman"/>
                <a:cs typeface="Times New Roman"/>
                <a:sym typeface="Times New Roman"/>
              </a:rPr>
            </a:br>
            <a:endParaRPr>
              <a:solidFill>
                <a:srgbClr val="FF0000"/>
              </a:solidFill>
            </a:endParaRPr>
          </a:p>
        </p:txBody>
      </p:sp>
      <p:pic>
        <p:nvPicPr>
          <p:cNvPr id="247" name="Google Shape;247;p9"/>
          <p:cNvPicPr preferRelativeResize="0"/>
          <p:nvPr/>
        </p:nvPicPr>
        <p:blipFill rotWithShape="1">
          <a:blip r:embed="rId3">
            <a:alphaModFix/>
          </a:blip>
          <a:srcRect/>
          <a:stretch/>
        </p:blipFill>
        <p:spPr>
          <a:xfrm>
            <a:off x="799860" y="2531152"/>
            <a:ext cx="2858262" cy="2431828"/>
          </a:xfrm>
          <a:prstGeom prst="rect">
            <a:avLst/>
          </a:prstGeom>
          <a:noFill/>
          <a:ln>
            <a:noFill/>
          </a:ln>
        </p:spPr>
      </p:pic>
      <p:sp>
        <p:nvSpPr>
          <p:cNvPr id="248" name="Google Shape;248;p9"/>
          <p:cNvSpPr/>
          <p:nvPr/>
        </p:nvSpPr>
        <p:spPr>
          <a:xfrm>
            <a:off x="1078925" y="4955126"/>
            <a:ext cx="230013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Arial"/>
                <a:ea typeface="Arial"/>
                <a:cs typeface="Arial"/>
                <a:sym typeface="Arial"/>
              </a:rPr>
              <a:t>Cấu trúc MgFe</a:t>
            </a:r>
            <a:r>
              <a:rPr lang="en-US" sz="2000" b="1" i="0" u="none" strike="noStrike" cap="none" baseline="-25000">
                <a:solidFill>
                  <a:schemeClr val="dk1"/>
                </a:solidFill>
                <a:latin typeface="Arial"/>
                <a:ea typeface="Arial"/>
                <a:cs typeface="Arial"/>
                <a:sym typeface="Arial"/>
              </a:rPr>
              <a:t>2</a:t>
            </a:r>
            <a:r>
              <a:rPr lang="en-US" sz="2000" b="1" i="0" u="none" strike="noStrike" cap="none">
                <a:solidFill>
                  <a:schemeClr val="dk1"/>
                </a:solidFill>
                <a:latin typeface="Arial"/>
                <a:ea typeface="Arial"/>
                <a:cs typeface="Arial"/>
                <a:sym typeface="Arial"/>
              </a:rPr>
              <a:t>O</a:t>
            </a:r>
            <a:r>
              <a:rPr lang="en-US" sz="2000" b="1" i="0" u="none" strike="noStrike" cap="none" baseline="-25000">
                <a:solidFill>
                  <a:schemeClr val="dk1"/>
                </a:solidFill>
                <a:latin typeface="Arial"/>
                <a:ea typeface="Arial"/>
                <a:cs typeface="Arial"/>
                <a:sym typeface="Arial"/>
              </a:rPr>
              <a:t>4</a:t>
            </a:r>
            <a:r>
              <a:rPr lang="en-US" sz="2000" b="1" i="0" u="none" strike="noStrike" cap="none">
                <a:solidFill>
                  <a:schemeClr val="dk1"/>
                </a:solidFill>
                <a:latin typeface="Arial"/>
                <a:ea typeface="Arial"/>
                <a:cs typeface="Arial"/>
                <a:sym typeface="Arial"/>
              </a:rPr>
              <a:t> </a:t>
            </a:r>
            <a:endParaRPr sz="2000" b="1" i="0" u="none" strike="noStrike" cap="none">
              <a:solidFill>
                <a:schemeClr val="dk1"/>
              </a:solidFill>
              <a:latin typeface="Arial"/>
              <a:ea typeface="Arial"/>
              <a:cs typeface="Arial"/>
              <a:sym typeface="Arial"/>
            </a:endParaRPr>
          </a:p>
        </p:txBody>
      </p:sp>
      <p:pic>
        <p:nvPicPr>
          <p:cNvPr id="249" name="Google Shape;249;p9"/>
          <p:cNvPicPr preferRelativeResize="0"/>
          <p:nvPr/>
        </p:nvPicPr>
        <p:blipFill rotWithShape="1">
          <a:blip r:embed="rId4">
            <a:alphaModFix/>
          </a:blip>
          <a:srcRect/>
          <a:stretch/>
        </p:blipFill>
        <p:spPr>
          <a:xfrm>
            <a:off x="3658122" y="4012686"/>
            <a:ext cx="3846262" cy="2637206"/>
          </a:xfrm>
          <a:prstGeom prst="rect">
            <a:avLst/>
          </a:prstGeom>
          <a:noFill/>
          <a:ln>
            <a:noFill/>
          </a:ln>
        </p:spPr>
      </p:pic>
      <p:grpSp>
        <p:nvGrpSpPr>
          <p:cNvPr id="250" name="Google Shape;250;p9"/>
          <p:cNvGrpSpPr/>
          <p:nvPr/>
        </p:nvGrpSpPr>
        <p:grpSpPr>
          <a:xfrm>
            <a:off x="6675292" y="1902457"/>
            <a:ext cx="4587123" cy="3708646"/>
            <a:chOff x="1650563" y="169850"/>
            <a:chExt cx="4587123" cy="3708646"/>
          </a:xfrm>
        </p:grpSpPr>
        <p:sp>
          <p:nvSpPr>
            <p:cNvPr id="251" name="Google Shape;251;p9"/>
            <p:cNvSpPr/>
            <p:nvPr/>
          </p:nvSpPr>
          <p:spPr>
            <a:xfrm>
              <a:off x="3467429" y="1669806"/>
              <a:ext cx="894375" cy="894375"/>
            </a:xfrm>
            <a:prstGeom prst="ellipse">
              <a:avLst/>
            </a:prstGeom>
            <a:solidFill>
              <a:srgbClr val="599BD5"/>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txBox="1"/>
            <p:nvPr/>
          </p:nvSpPr>
          <p:spPr>
            <a:xfrm>
              <a:off x="3598407" y="1800784"/>
              <a:ext cx="632419" cy="632419"/>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MFO</a:t>
              </a:r>
              <a:endParaRPr sz="2400" b="1" i="0" u="none" strike="noStrike" cap="none">
                <a:solidFill>
                  <a:schemeClr val="lt1"/>
                </a:solidFill>
                <a:latin typeface="Arial"/>
                <a:ea typeface="Arial"/>
                <a:cs typeface="Arial"/>
                <a:sym typeface="Arial"/>
              </a:endParaRPr>
            </a:p>
          </p:txBody>
        </p:sp>
        <p:sp>
          <p:nvSpPr>
            <p:cNvPr id="253" name="Google Shape;253;p9"/>
            <p:cNvSpPr/>
            <p:nvPr/>
          </p:nvSpPr>
          <p:spPr>
            <a:xfrm rot="-5362227">
              <a:off x="3839676" y="1336400"/>
              <a:ext cx="162985" cy="368590"/>
            </a:xfrm>
            <a:prstGeom prst="rightArrow">
              <a:avLst>
                <a:gd name="adj1" fmla="val 60000"/>
                <a:gd name="adj2" fmla="val 5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txBox="1"/>
            <p:nvPr/>
          </p:nvSpPr>
          <p:spPr>
            <a:xfrm rot="-5362227">
              <a:off x="3863855" y="1434564"/>
              <a:ext cx="114090"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55" name="Google Shape;255;p9"/>
            <p:cNvSpPr/>
            <p:nvPr/>
          </p:nvSpPr>
          <p:spPr>
            <a:xfrm>
              <a:off x="3086184" y="169850"/>
              <a:ext cx="1686552" cy="1192500"/>
            </a:xfrm>
            <a:prstGeom prst="ellipse">
              <a:avLst/>
            </a:prstGeom>
            <a:solidFill>
              <a:schemeClr val="accent6"/>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txBox="1"/>
            <p:nvPr/>
          </p:nvSpPr>
          <p:spPr>
            <a:xfrm>
              <a:off x="3333174" y="344488"/>
              <a:ext cx="1192572" cy="84322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Điện tử</a:t>
              </a:r>
              <a:endParaRPr sz="2400" b="1" i="0" u="none" strike="noStrike" cap="none">
                <a:solidFill>
                  <a:schemeClr val="lt1"/>
                </a:solidFill>
                <a:latin typeface="Arial"/>
                <a:ea typeface="Arial"/>
                <a:cs typeface="Arial"/>
                <a:sym typeface="Arial"/>
              </a:endParaRPr>
            </a:p>
          </p:txBody>
        </p:sp>
        <p:sp>
          <p:nvSpPr>
            <p:cNvPr id="257" name="Google Shape;257;p9"/>
            <p:cNvSpPr/>
            <p:nvPr/>
          </p:nvSpPr>
          <p:spPr>
            <a:xfrm rot="-10754910">
              <a:off x="3215732" y="1924698"/>
              <a:ext cx="177902" cy="368590"/>
            </a:xfrm>
            <a:prstGeom prst="rightArrow">
              <a:avLst>
                <a:gd name="adj1" fmla="val 60000"/>
                <a:gd name="adj2" fmla="val 50000"/>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txBox="1"/>
            <p:nvPr/>
          </p:nvSpPr>
          <p:spPr>
            <a:xfrm rot="45090">
              <a:off x="3269101" y="1998766"/>
              <a:ext cx="124531"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59" name="Google Shape;259;p9"/>
            <p:cNvSpPr/>
            <p:nvPr/>
          </p:nvSpPr>
          <p:spPr>
            <a:xfrm>
              <a:off x="1650563" y="1581164"/>
              <a:ext cx="1481399" cy="1031696"/>
            </a:xfrm>
            <a:prstGeom prst="ellipse">
              <a:avLst/>
            </a:prstGeom>
            <a:solidFill>
              <a:srgbClr val="00B05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txBox="1"/>
            <p:nvPr/>
          </p:nvSpPr>
          <p:spPr>
            <a:xfrm>
              <a:off x="1867509" y="1732252"/>
              <a:ext cx="1047507" cy="72952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Xúc tác </a:t>
              </a:r>
              <a:endParaRPr sz="2400" b="1" i="0" u="none" strike="noStrike" cap="none">
                <a:solidFill>
                  <a:schemeClr val="lt1"/>
                </a:solidFill>
                <a:latin typeface="Arial"/>
                <a:ea typeface="Arial"/>
                <a:cs typeface="Arial"/>
                <a:sym typeface="Arial"/>
              </a:endParaRPr>
            </a:p>
          </p:txBody>
        </p:sp>
        <p:sp>
          <p:nvSpPr>
            <p:cNvPr id="261" name="Google Shape;261;p9"/>
            <p:cNvSpPr/>
            <p:nvPr/>
          </p:nvSpPr>
          <p:spPr>
            <a:xfrm rot="5478624">
              <a:off x="3809648" y="2546155"/>
              <a:ext cx="181871" cy="368590"/>
            </a:xfrm>
            <a:prstGeom prst="rightArrow">
              <a:avLst>
                <a:gd name="adj1" fmla="val 60000"/>
                <a:gd name="adj2" fmla="val 50000"/>
              </a:avLst>
            </a:prstGeom>
            <a:solidFill>
              <a:srgbClr val="7F7F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txBox="1"/>
            <p:nvPr/>
          </p:nvSpPr>
          <p:spPr>
            <a:xfrm rot="-5321376">
              <a:off x="3837552" y="2592600"/>
              <a:ext cx="127310"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63" name="Google Shape;263;p9"/>
            <p:cNvSpPr/>
            <p:nvPr/>
          </p:nvSpPr>
          <p:spPr>
            <a:xfrm>
              <a:off x="3037240" y="2907086"/>
              <a:ext cx="1696385" cy="971410"/>
            </a:xfrm>
            <a:prstGeom prst="ellipse">
              <a:avLst/>
            </a:prstGeom>
            <a:solidFill>
              <a:srgbClr val="7F7F7F"/>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txBox="1"/>
            <p:nvPr/>
          </p:nvSpPr>
          <p:spPr>
            <a:xfrm>
              <a:off x="3285670" y="3049346"/>
              <a:ext cx="1199525" cy="686890"/>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Hấp phụ</a:t>
              </a:r>
              <a:endParaRPr sz="2400" b="1" i="0" u="none" strike="noStrike" cap="none">
                <a:solidFill>
                  <a:schemeClr val="lt1"/>
                </a:solidFill>
                <a:latin typeface="Arial"/>
                <a:ea typeface="Arial"/>
                <a:cs typeface="Arial"/>
                <a:sym typeface="Arial"/>
              </a:endParaRPr>
            </a:p>
          </p:txBody>
        </p:sp>
        <p:sp>
          <p:nvSpPr>
            <p:cNvPr id="265" name="Google Shape;265;p9"/>
            <p:cNvSpPr/>
            <p:nvPr/>
          </p:nvSpPr>
          <p:spPr>
            <a:xfrm rot="-37719">
              <a:off x="4437447" y="1925961"/>
              <a:ext cx="182320" cy="368590"/>
            </a:xfrm>
            <a:prstGeom prst="rightArrow">
              <a:avLst>
                <a:gd name="adj1" fmla="val 60000"/>
                <a:gd name="adj2" fmla="val 50000"/>
              </a:avLst>
            </a:pr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txBox="1"/>
            <p:nvPr/>
          </p:nvSpPr>
          <p:spPr>
            <a:xfrm rot="-37719">
              <a:off x="4437449" y="1999979"/>
              <a:ext cx="127624" cy="221154"/>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0" i="0" u="none" strike="noStrike" cap="none">
                <a:solidFill>
                  <a:schemeClr val="lt1"/>
                </a:solidFill>
                <a:latin typeface="Arial"/>
                <a:ea typeface="Arial"/>
                <a:cs typeface="Arial"/>
                <a:sym typeface="Arial"/>
              </a:endParaRPr>
            </a:p>
          </p:txBody>
        </p:sp>
        <p:sp>
          <p:nvSpPr>
            <p:cNvPr id="267" name="Google Shape;267;p9"/>
            <p:cNvSpPr/>
            <p:nvPr/>
          </p:nvSpPr>
          <p:spPr>
            <a:xfrm>
              <a:off x="4705682" y="1503659"/>
              <a:ext cx="1532004" cy="1192500"/>
            </a:xfrm>
            <a:prstGeom prst="ellipse">
              <a:avLst/>
            </a:prstGeom>
            <a:solidFill>
              <a:srgbClr val="002060"/>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txBox="1"/>
            <p:nvPr/>
          </p:nvSpPr>
          <p:spPr>
            <a:xfrm>
              <a:off x="4930039" y="1678297"/>
              <a:ext cx="1083290" cy="843224"/>
            </a:xfrm>
            <a:prstGeom prst="rect">
              <a:avLst/>
            </a:prstGeom>
            <a:noFill/>
            <a:ln>
              <a:noFill/>
            </a:ln>
          </p:spPr>
          <p:txBody>
            <a:bodyPr spcFirstLastPara="1" wrap="square" lIns="30475" tIns="30475" rIns="30475" bIns="30475" anchor="ctr"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1" i="0" u="none" strike="noStrike" cap="none">
                  <a:solidFill>
                    <a:schemeClr val="lt1"/>
                  </a:solidFill>
                  <a:latin typeface="Arial"/>
                  <a:ea typeface="Arial"/>
                  <a:cs typeface="Arial"/>
                  <a:sym typeface="Arial"/>
                </a:rPr>
                <a:t>Y học</a:t>
              </a:r>
              <a:endParaRPr sz="2400" b="1" i="0" u="none" strike="noStrike" cap="none">
                <a:solidFill>
                  <a:schemeClr val="lt1"/>
                </a:solidFill>
                <a:latin typeface="Arial"/>
                <a:ea typeface="Arial"/>
                <a:cs typeface="Arial"/>
                <a:sym typeface="Arial"/>
              </a:endParaRPr>
            </a:p>
          </p:txBody>
        </p:sp>
      </p:grpSp>
      <p:sp>
        <p:nvSpPr>
          <p:cNvPr id="269" name="Google Shape;269;p9"/>
          <p:cNvSpPr/>
          <p:nvPr/>
        </p:nvSpPr>
        <p:spPr>
          <a:xfrm>
            <a:off x="7723742" y="5917606"/>
            <a:ext cx="240590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Times New Roman"/>
                <a:ea typeface="Times New Roman"/>
                <a:cs typeface="Times New Roman"/>
                <a:sym typeface="Times New Roman"/>
              </a:rPr>
              <a:t>Ứng dụng MgFe</a:t>
            </a:r>
            <a:r>
              <a:rPr lang="en-US" sz="2000" b="1" i="0" u="none" strike="noStrike" cap="none" baseline="-25000">
                <a:solidFill>
                  <a:schemeClr val="dk1"/>
                </a:solidFill>
                <a:latin typeface="Times New Roman"/>
                <a:ea typeface="Times New Roman"/>
                <a:cs typeface="Times New Roman"/>
                <a:sym typeface="Times New Roman"/>
              </a:rPr>
              <a:t>2</a:t>
            </a:r>
            <a:r>
              <a:rPr lang="en-US" sz="2000" b="1" i="0" u="none" strike="noStrike" cap="none">
                <a:solidFill>
                  <a:schemeClr val="dk1"/>
                </a:solidFill>
                <a:latin typeface="Times New Roman"/>
                <a:ea typeface="Times New Roman"/>
                <a:cs typeface="Times New Roman"/>
                <a:sym typeface="Times New Roman"/>
              </a:rPr>
              <a:t>O</a:t>
            </a:r>
            <a:r>
              <a:rPr lang="en-US" sz="2000" b="1" i="0" u="none" strike="noStrike" cap="none" baseline="-25000">
                <a:solidFill>
                  <a:schemeClr val="dk1"/>
                </a:solidFill>
                <a:latin typeface="Times New Roman"/>
                <a:ea typeface="Times New Roman"/>
                <a:cs typeface="Times New Roman"/>
                <a:sym typeface="Times New Roman"/>
              </a:rPr>
              <a:t>4</a:t>
            </a:r>
            <a:r>
              <a:rPr lang="en-US" sz="2000" b="1" i="0" u="none" strike="noStrike" cap="none">
                <a:solidFill>
                  <a:schemeClr val="dk1"/>
                </a:solidFill>
                <a:latin typeface="Times New Roman"/>
                <a:ea typeface="Times New Roman"/>
                <a:cs typeface="Times New Roman"/>
                <a:sym typeface="Times New Roman"/>
              </a:rPr>
              <a:t> </a:t>
            </a:r>
            <a:endParaRPr sz="2000" b="1" i="0" u="none" strike="noStrike" cap="none">
              <a:solidFill>
                <a:schemeClr val="dk1"/>
              </a:solidFill>
              <a:latin typeface="Times New Roman"/>
              <a:ea typeface="Times New Roman"/>
              <a:cs typeface="Times New Roman"/>
              <a:sym typeface="Times New Roman"/>
            </a:endParaRPr>
          </a:p>
        </p:txBody>
      </p:sp>
      <p:sp>
        <p:nvSpPr>
          <p:cNvPr id="270" name="Google Shape;270;p9"/>
          <p:cNvSpPr/>
          <p:nvPr/>
        </p:nvSpPr>
        <p:spPr>
          <a:xfrm>
            <a:off x="250455" y="1270942"/>
            <a:ext cx="1150992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200" b="1" i="0" u="none" strike="noStrike" cap="none">
                <a:solidFill>
                  <a:srgbClr val="000000"/>
                </a:solidFill>
                <a:latin typeface="Arial"/>
                <a:ea typeface="Arial"/>
                <a:cs typeface="Arial"/>
                <a:sym typeface="Arial"/>
              </a:rPr>
              <a:t>FERRIT MAGIE (</a:t>
            </a:r>
            <a:r>
              <a:rPr lang="en-US" sz="2400" b="1" i="0" u="none" strike="noStrike" cap="none">
                <a:solidFill>
                  <a:srgbClr val="000000"/>
                </a:solidFill>
                <a:latin typeface="Arial"/>
                <a:ea typeface="Arial"/>
                <a:cs typeface="Arial"/>
                <a:sym typeface="Arial"/>
              </a:rPr>
              <a:t>MgFe</a:t>
            </a:r>
            <a:r>
              <a:rPr lang="en-US" sz="2400" b="1" i="0" u="none" strike="noStrike" cap="none" baseline="-25000">
                <a:solidFill>
                  <a:srgbClr val="000000"/>
                </a:solidFill>
                <a:latin typeface="Arial"/>
                <a:ea typeface="Arial"/>
                <a:cs typeface="Arial"/>
                <a:sym typeface="Arial"/>
              </a:rPr>
              <a:t>2</a:t>
            </a:r>
            <a:r>
              <a:rPr lang="en-US" sz="2400" b="1" i="0" u="none" strike="noStrike" cap="none">
                <a:solidFill>
                  <a:srgbClr val="000000"/>
                </a:solidFill>
                <a:latin typeface="Arial"/>
                <a:ea typeface="Arial"/>
                <a:cs typeface="Arial"/>
                <a:sym typeface="Arial"/>
              </a:rPr>
              <a:t>O</a:t>
            </a:r>
            <a:r>
              <a:rPr lang="en-US" sz="2400" b="1" i="0" u="none" strike="noStrike" cap="none" baseline="-25000">
                <a:solidFill>
                  <a:srgbClr val="000000"/>
                </a:solidFill>
                <a:latin typeface="Arial"/>
                <a:ea typeface="Arial"/>
                <a:cs typeface="Arial"/>
                <a:sym typeface="Arial"/>
              </a:rPr>
              <a:t>4</a:t>
            </a:r>
            <a:r>
              <a:rPr lang="en-US" sz="2200" b="1" i="0" u="none" strike="noStrike" cap="none">
                <a:solidFill>
                  <a:srgbClr val="000000"/>
                </a:solidFill>
                <a:latin typeface="Arial"/>
                <a:ea typeface="Arial"/>
                <a:cs typeface="Arial"/>
                <a:sym typeface="Arial"/>
              </a:rPr>
              <a:t>, MFO) cấu tạo, tính chất và ứng dụng</a:t>
            </a:r>
            <a:endParaRPr/>
          </a:p>
        </p:txBody>
      </p:sp>
      <p:sp>
        <p:nvSpPr>
          <p:cNvPr id="271" name="Google Shape;271;p9"/>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6</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0"/>
          <p:cNvSpPr txBox="1">
            <a:spLocks noGrp="1"/>
          </p:cNvSpPr>
          <p:nvPr>
            <p:ph type="title"/>
          </p:nvPr>
        </p:nvSpPr>
        <p:spPr>
          <a:xfrm>
            <a:off x="295138" y="179764"/>
            <a:ext cx="8587605" cy="261411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1. TỔNG QUAN</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1.2 Nguyên nhân tổng hợp vật liệu MFO/TiO</a:t>
            </a:r>
            <a:r>
              <a:rPr lang="en-US" sz="3600" b="1" baseline="-25000">
                <a:solidFill>
                  <a:schemeClr val="dk1"/>
                </a:solidFill>
                <a:latin typeface="Times New Roman"/>
                <a:ea typeface="Times New Roman"/>
                <a:cs typeface="Times New Roman"/>
                <a:sym typeface="Times New Roman"/>
              </a:rPr>
              <a:t>2</a:t>
            </a:r>
            <a:br>
              <a:rPr lang="en-US" sz="3600" b="1">
                <a:solidFill>
                  <a:srgbClr val="121CDE"/>
                </a:solidFill>
                <a:latin typeface="Times New Roman"/>
                <a:ea typeface="Times New Roman"/>
                <a:cs typeface="Times New Roman"/>
                <a:sym typeface="Times New Roman"/>
              </a:rPr>
            </a:br>
            <a:br>
              <a:rPr lang="en-US" sz="3600" b="1">
                <a:solidFill>
                  <a:srgbClr val="121CDE"/>
                </a:solidFill>
                <a:latin typeface="Times New Roman"/>
                <a:ea typeface="Times New Roman"/>
                <a:cs typeface="Times New Roman"/>
                <a:sym typeface="Times New Roman"/>
              </a:rPr>
            </a:br>
            <a:endParaRPr>
              <a:solidFill>
                <a:srgbClr val="FF0000"/>
              </a:solidFill>
            </a:endParaRPr>
          </a:p>
        </p:txBody>
      </p:sp>
      <p:pic>
        <p:nvPicPr>
          <p:cNvPr id="280" name="Google Shape;280;p10"/>
          <p:cNvPicPr preferRelativeResize="0"/>
          <p:nvPr/>
        </p:nvPicPr>
        <p:blipFill rotWithShape="1">
          <a:blip r:embed="rId3">
            <a:alphaModFix/>
          </a:blip>
          <a:srcRect/>
          <a:stretch/>
        </p:blipFill>
        <p:spPr>
          <a:xfrm>
            <a:off x="3090862" y="1841705"/>
            <a:ext cx="6010275" cy="3571875"/>
          </a:xfrm>
          <a:prstGeom prst="rect">
            <a:avLst/>
          </a:prstGeom>
          <a:noFill/>
          <a:ln>
            <a:noFill/>
          </a:ln>
        </p:spPr>
      </p:pic>
      <p:sp>
        <p:nvSpPr>
          <p:cNvPr id="281" name="Google Shape;281;p10"/>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7</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11"/>
          <p:cNvSpPr txBox="1">
            <a:spLocks noGrp="1"/>
          </p:cNvSpPr>
          <p:nvPr>
            <p:ph type="title"/>
          </p:nvPr>
        </p:nvSpPr>
        <p:spPr>
          <a:xfrm>
            <a:off x="258749" y="288555"/>
            <a:ext cx="11301879" cy="16421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dirty="0">
                <a:solidFill>
                  <a:srgbClr val="121CDE"/>
                </a:solidFill>
                <a:latin typeface="Times New Roman"/>
                <a:ea typeface="Times New Roman"/>
                <a:cs typeface="Times New Roman"/>
                <a:sym typeface="Times New Roman"/>
              </a:rPr>
              <a:t>1. TỔNG QUAN</a:t>
            </a:r>
            <a:br>
              <a:rPr lang="en-US" sz="3600" b="1" dirty="0">
                <a:solidFill>
                  <a:srgbClr val="121CDE"/>
                </a:solidFill>
                <a:latin typeface="Times New Roman"/>
                <a:ea typeface="Times New Roman"/>
                <a:cs typeface="Times New Roman"/>
                <a:sym typeface="Times New Roman"/>
              </a:rPr>
            </a:br>
            <a:r>
              <a:rPr lang="en-US" sz="3600" b="1" dirty="0">
                <a:solidFill>
                  <a:schemeClr val="dk1"/>
                </a:solidFill>
                <a:latin typeface="Times New Roman"/>
                <a:ea typeface="Times New Roman"/>
                <a:cs typeface="Times New Roman"/>
                <a:sym typeface="Times New Roman"/>
              </a:rPr>
              <a:t>1.3 </a:t>
            </a:r>
            <a:r>
              <a:rPr lang="en-US" sz="3600" b="1" dirty="0" err="1">
                <a:solidFill>
                  <a:schemeClr val="dk1"/>
                </a:solidFill>
                <a:latin typeface="Times New Roman"/>
                <a:ea typeface="Times New Roman"/>
                <a:cs typeface="Times New Roman"/>
                <a:sym typeface="Times New Roman"/>
              </a:rPr>
              <a:t>Mục</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tiêu</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nội</a:t>
            </a:r>
            <a:r>
              <a:rPr lang="en-US" sz="3600" b="1" dirty="0">
                <a:solidFill>
                  <a:schemeClr val="dk1"/>
                </a:solidFill>
                <a:latin typeface="Times New Roman"/>
                <a:ea typeface="Times New Roman"/>
                <a:cs typeface="Times New Roman"/>
                <a:sym typeface="Times New Roman"/>
              </a:rPr>
              <a:t> dung, </a:t>
            </a:r>
            <a:r>
              <a:rPr lang="en-US" sz="3600" b="1" dirty="0" err="1">
                <a:solidFill>
                  <a:schemeClr val="dk1"/>
                </a:solidFill>
                <a:latin typeface="Times New Roman"/>
                <a:ea typeface="Times New Roman"/>
                <a:cs typeface="Times New Roman"/>
                <a:sym typeface="Times New Roman"/>
              </a:rPr>
              <a:t>phương</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pháp</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nghiên</a:t>
            </a:r>
            <a:r>
              <a:rPr lang="en-US" sz="3600" b="1" dirty="0">
                <a:solidFill>
                  <a:schemeClr val="dk1"/>
                </a:solidFill>
                <a:latin typeface="Times New Roman"/>
                <a:ea typeface="Times New Roman"/>
                <a:cs typeface="Times New Roman"/>
                <a:sym typeface="Times New Roman"/>
              </a:rPr>
              <a:t> </a:t>
            </a:r>
            <a:r>
              <a:rPr lang="en-US" sz="3600" b="1" dirty="0" err="1">
                <a:solidFill>
                  <a:schemeClr val="dk1"/>
                </a:solidFill>
                <a:latin typeface="Times New Roman"/>
                <a:ea typeface="Times New Roman"/>
                <a:cs typeface="Times New Roman"/>
                <a:sym typeface="Times New Roman"/>
              </a:rPr>
              <a:t>cứu</a:t>
            </a:r>
            <a:br>
              <a:rPr lang="en-US" sz="3600" b="1" dirty="0">
                <a:solidFill>
                  <a:srgbClr val="121CDE"/>
                </a:solidFill>
                <a:latin typeface="Times New Roman"/>
                <a:ea typeface="Times New Roman"/>
                <a:cs typeface="Times New Roman"/>
                <a:sym typeface="Times New Roman"/>
              </a:rPr>
            </a:br>
            <a:endParaRPr dirty="0">
              <a:solidFill>
                <a:schemeClr val="dk1"/>
              </a:solidFill>
            </a:endParaRPr>
          </a:p>
        </p:txBody>
      </p:sp>
      <p:sp>
        <p:nvSpPr>
          <p:cNvPr id="288" name="Google Shape;288;p11"/>
          <p:cNvSpPr txBox="1"/>
          <p:nvPr/>
        </p:nvSpPr>
        <p:spPr>
          <a:xfrm>
            <a:off x="631372" y="1674084"/>
            <a:ext cx="1068441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sng" strike="noStrike" cap="none">
                <a:solidFill>
                  <a:srgbClr val="0070C0"/>
                </a:solidFill>
                <a:latin typeface="Times New Roman"/>
                <a:ea typeface="Times New Roman"/>
                <a:cs typeface="Times New Roman"/>
                <a:sym typeface="Times New Roman"/>
              </a:rPr>
              <a:t>Mục tiêu nghiên cứu</a:t>
            </a:r>
            <a:endParaRPr/>
          </a:p>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 </a:t>
            </a:r>
            <a:endParaRPr/>
          </a:p>
        </p:txBody>
      </p:sp>
      <p:sp>
        <p:nvSpPr>
          <p:cNvPr id="289" name="Google Shape;289;p11"/>
          <p:cNvSpPr/>
          <p:nvPr/>
        </p:nvSpPr>
        <p:spPr>
          <a:xfrm>
            <a:off x="355594" y="1799420"/>
            <a:ext cx="275778" cy="262646"/>
          </a:xfrm>
          <a:prstGeom prst="pentagon">
            <a:avLst>
              <a:gd name="hf" fmla="val 105146"/>
              <a:gd name="vf" fmla="val 11055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0" name="Google Shape;290;p11"/>
          <p:cNvSpPr txBox="1"/>
          <p:nvPr/>
        </p:nvSpPr>
        <p:spPr>
          <a:xfrm>
            <a:off x="258749" y="2276473"/>
            <a:ext cx="1125981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Tìm ra quy trình tổng hợp MgFe</a:t>
            </a:r>
            <a:r>
              <a:rPr lang="en-US" sz="2800" b="0" i="0" u="none" strike="noStrike" cap="none" baseline="-25000">
                <a:solidFill>
                  <a:srgbClr val="000000"/>
                </a:solidFill>
                <a:latin typeface="Times New Roman"/>
                <a:ea typeface="Times New Roman"/>
                <a:cs typeface="Times New Roman"/>
                <a:sym typeface="Times New Roman"/>
              </a:rPr>
              <a:t>2</a:t>
            </a:r>
            <a:r>
              <a:rPr lang="en-US" sz="2800" b="0" i="0" u="none" strike="noStrike" cap="none">
                <a:solidFill>
                  <a:srgbClr val="000000"/>
                </a:solidFill>
                <a:latin typeface="Times New Roman"/>
                <a:ea typeface="Times New Roman"/>
                <a:cs typeface="Times New Roman"/>
                <a:sym typeface="Times New Roman"/>
              </a:rPr>
              <a:t>O</a:t>
            </a:r>
            <a:r>
              <a:rPr lang="en-US" sz="2800" b="0" i="0" u="none" strike="noStrike" cap="none" baseline="-25000">
                <a:solidFill>
                  <a:srgbClr val="000000"/>
                </a:solidFill>
                <a:latin typeface="Times New Roman"/>
                <a:ea typeface="Times New Roman"/>
                <a:cs typeface="Times New Roman"/>
                <a:sym typeface="Times New Roman"/>
              </a:rPr>
              <a:t>4</a:t>
            </a:r>
            <a:r>
              <a:rPr lang="en-US" sz="2800" b="0" i="0" u="none" strike="noStrike" cap="none">
                <a:solidFill>
                  <a:srgbClr val="000000"/>
                </a:solidFill>
                <a:latin typeface="Times New Roman"/>
                <a:ea typeface="Times New Roman"/>
                <a:cs typeface="Times New Roman"/>
                <a:sym typeface="Times New Roman"/>
              </a:rPr>
              <a:t> –TiO</a:t>
            </a:r>
            <a:r>
              <a:rPr lang="en-US" sz="2800" b="0" i="0" u="none" strike="noStrike" cap="none" baseline="-25000">
                <a:solidFill>
                  <a:srgbClr val="000000"/>
                </a:solidFill>
                <a:latin typeface="Times New Roman"/>
                <a:ea typeface="Times New Roman"/>
                <a:cs typeface="Times New Roman"/>
                <a:sym typeface="Times New Roman"/>
              </a:rPr>
              <a:t>2</a:t>
            </a:r>
            <a:r>
              <a:rPr lang="en-US" sz="2800" b="0" i="0" u="none" strike="noStrike" cap="none">
                <a:solidFill>
                  <a:srgbClr val="000000"/>
                </a:solidFill>
                <a:latin typeface="Times New Roman"/>
                <a:ea typeface="Times New Roman"/>
                <a:cs typeface="Times New Roman"/>
                <a:sym typeface="Times New Roman"/>
              </a:rPr>
              <a:t> phù hợp nhằm nâng cao hiệu quả </a:t>
            </a:r>
            <a:endParaRPr/>
          </a:p>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quang phân hủy MB</a:t>
            </a:r>
            <a:endParaRPr sz="2800" b="0" i="0" u="none" strike="noStrike" cap="none">
              <a:solidFill>
                <a:srgbClr val="000000"/>
              </a:solidFill>
              <a:latin typeface="Arial"/>
              <a:ea typeface="Arial"/>
              <a:cs typeface="Arial"/>
              <a:sym typeface="Arial"/>
            </a:endParaRPr>
          </a:p>
        </p:txBody>
      </p:sp>
      <p:sp>
        <p:nvSpPr>
          <p:cNvPr id="291" name="Google Shape;291;p11"/>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8</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3"/>
          <p:cNvSpPr txBox="1">
            <a:spLocks noGrp="1"/>
          </p:cNvSpPr>
          <p:nvPr>
            <p:ph type="title"/>
          </p:nvPr>
        </p:nvSpPr>
        <p:spPr>
          <a:xfrm>
            <a:off x="258749" y="419878"/>
            <a:ext cx="11301879" cy="164218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50000"/>
              </a:lnSpc>
              <a:spcBef>
                <a:spcPts val="0"/>
              </a:spcBef>
              <a:spcAft>
                <a:spcPts val="0"/>
              </a:spcAft>
              <a:buClr>
                <a:srgbClr val="121CDE"/>
              </a:buClr>
              <a:buSzPct val="100000"/>
              <a:buNone/>
            </a:pPr>
            <a:r>
              <a:rPr lang="en-US" sz="3600" b="1">
                <a:solidFill>
                  <a:srgbClr val="121CDE"/>
                </a:solidFill>
                <a:latin typeface="Times New Roman"/>
                <a:ea typeface="Times New Roman"/>
                <a:cs typeface="Times New Roman"/>
                <a:sym typeface="Times New Roman"/>
              </a:rPr>
              <a:t>1. TỔNG QUAN</a:t>
            </a:r>
            <a:br>
              <a:rPr lang="en-US" sz="3600" b="1">
                <a:solidFill>
                  <a:srgbClr val="121CDE"/>
                </a:solidFill>
                <a:latin typeface="Times New Roman"/>
                <a:ea typeface="Times New Roman"/>
                <a:cs typeface="Times New Roman"/>
                <a:sym typeface="Times New Roman"/>
              </a:rPr>
            </a:br>
            <a:r>
              <a:rPr lang="en-US" sz="3600" b="1">
                <a:solidFill>
                  <a:schemeClr val="dk1"/>
                </a:solidFill>
                <a:latin typeface="Times New Roman"/>
                <a:ea typeface="Times New Roman"/>
                <a:cs typeface="Times New Roman"/>
                <a:sym typeface="Times New Roman"/>
              </a:rPr>
              <a:t>1.3 Mục tiêu, nội dung, phương pháp nghiên cứu</a:t>
            </a:r>
            <a:br>
              <a:rPr lang="en-US" sz="3600" b="1">
                <a:solidFill>
                  <a:srgbClr val="121CDE"/>
                </a:solidFill>
                <a:latin typeface="Times New Roman"/>
                <a:ea typeface="Times New Roman"/>
                <a:cs typeface="Times New Roman"/>
                <a:sym typeface="Times New Roman"/>
              </a:rPr>
            </a:br>
            <a:endParaRPr>
              <a:solidFill>
                <a:schemeClr val="dk1"/>
              </a:solidFill>
            </a:endParaRPr>
          </a:p>
        </p:txBody>
      </p:sp>
      <p:sp>
        <p:nvSpPr>
          <p:cNvPr id="298" name="Google Shape;298;p13"/>
          <p:cNvSpPr txBox="1"/>
          <p:nvPr/>
        </p:nvSpPr>
        <p:spPr>
          <a:xfrm>
            <a:off x="258749" y="2362165"/>
            <a:ext cx="1068441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Nội dung 1: Khảo sát ảnh hưởng của nhiệt độ đến đặc trưng và hiệu suất quang phân hủy MB của MgFe</a:t>
            </a:r>
            <a:r>
              <a:rPr lang="en-US" sz="2800" b="0" i="0" u="none" strike="noStrike" cap="none" baseline="-25000">
                <a:solidFill>
                  <a:srgbClr val="000000"/>
                </a:solidFill>
                <a:latin typeface="Times New Roman"/>
                <a:ea typeface="Times New Roman"/>
                <a:cs typeface="Times New Roman"/>
                <a:sym typeface="Times New Roman"/>
              </a:rPr>
              <a:t>2</a:t>
            </a:r>
            <a:r>
              <a:rPr lang="en-US" sz="2800" b="0" i="0" u="none" strike="noStrike" cap="none">
                <a:solidFill>
                  <a:srgbClr val="000000"/>
                </a:solidFill>
                <a:latin typeface="Times New Roman"/>
                <a:ea typeface="Times New Roman"/>
                <a:cs typeface="Times New Roman"/>
                <a:sym typeface="Times New Roman"/>
              </a:rPr>
              <a:t>O</a:t>
            </a:r>
            <a:r>
              <a:rPr lang="en-US" sz="2800" b="0" i="0" u="none" strike="noStrike" cap="none" baseline="-25000">
                <a:solidFill>
                  <a:srgbClr val="000000"/>
                </a:solidFill>
                <a:latin typeface="Times New Roman"/>
                <a:ea typeface="Times New Roman"/>
                <a:cs typeface="Times New Roman"/>
                <a:sym typeface="Times New Roman"/>
              </a:rPr>
              <a:t>4</a:t>
            </a:r>
            <a:r>
              <a:rPr lang="en-US" sz="2800" b="0" i="0" u="none" strike="noStrike" cap="none">
                <a:solidFill>
                  <a:srgbClr val="000000"/>
                </a:solidFill>
                <a:latin typeface="Times New Roman"/>
                <a:ea typeface="Times New Roman"/>
                <a:cs typeface="Times New Roman"/>
                <a:sym typeface="Times New Roman"/>
              </a:rPr>
              <a:t> –TiO</a:t>
            </a:r>
            <a:r>
              <a:rPr lang="en-US" sz="2800" b="0" i="0" u="none" strike="noStrike" cap="none" baseline="-25000">
                <a:solidFill>
                  <a:srgbClr val="000000"/>
                </a:solidFill>
                <a:latin typeface="Times New Roman"/>
                <a:ea typeface="Times New Roman"/>
                <a:cs typeface="Times New Roman"/>
                <a:sym typeface="Times New Roman"/>
              </a:rPr>
              <a:t>2</a:t>
            </a:r>
            <a:endParaRPr sz="2800" b="0" i="0" u="none" strike="noStrike" cap="none">
              <a:solidFill>
                <a:srgbClr val="000000"/>
              </a:solidFill>
              <a:latin typeface="Times New Roman"/>
              <a:ea typeface="Times New Roman"/>
              <a:cs typeface="Times New Roman"/>
              <a:sym typeface="Times New Roman"/>
            </a:endParaRPr>
          </a:p>
        </p:txBody>
      </p:sp>
      <p:sp>
        <p:nvSpPr>
          <p:cNvPr id="299" name="Google Shape;299;p13"/>
          <p:cNvSpPr txBox="1"/>
          <p:nvPr/>
        </p:nvSpPr>
        <p:spPr>
          <a:xfrm>
            <a:off x="258749" y="3631831"/>
            <a:ext cx="10908154" cy="9750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Nội dung 2: Khảo sát ảnh hưởng của thời gian nung đến đặc trưng và hiệu suất quang phân hủy MB của MgFe</a:t>
            </a:r>
            <a:r>
              <a:rPr lang="en-US" sz="2800" b="0" i="0" u="none" strike="noStrike" cap="none" baseline="-25000">
                <a:solidFill>
                  <a:srgbClr val="000000"/>
                </a:solidFill>
                <a:latin typeface="Times New Roman"/>
                <a:ea typeface="Times New Roman"/>
                <a:cs typeface="Times New Roman"/>
                <a:sym typeface="Times New Roman"/>
              </a:rPr>
              <a:t>2</a:t>
            </a:r>
            <a:r>
              <a:rPr lang="en-US" sz="2800" b="0" i="0" u="none" strike="noStrike" cap="none">
                <a:solidFill>
                  <a:srgbClr val="000000"/>
                </a:solidFill>
                <a:latin typeface="Times New Roman"/>
                <a:ea typeface="Times New Roman"/>
                <a:cs typeface="Times New Roman"/>
                <a:sym typeface="Times New Roman"/>
              </a:rPr>
              <a:t>O</a:t>
            </a:r>
            <a:r>
              <a:rPr lang="en-US" sz="2800" b="0" i="0" u="none" strike="noStrike" cap="none" baseline="-25000">
                <a:solidFill>
                  <a:srgbClr val="000000"/>
                </a:solidFill>
                <a:latin typeface="Times New Roman"/>
                <a:ea typeface="Times New Roman"/>
                <a:cs typeface="Times New Roman"/>
                <a:sym typeface="Times New Roman"/>
              </a:rPr>
              <a:t>4</a:t>
            </a:r>
            <a:r>
              <a:rPr lang="en-US" sz="2800" b="0" i="0" u="none" strike="noStrike" cap="none">
                <a:solidFill>
                  <a:srgbClr val="000000"/>
                </a:solidFill>
                <a:latin typeface="Times New Roman"/>
                <a:ea typeface="Times New Roman"/>
                <a:cs typeface="Times New Roman"/>
                <a:sym typeface="Times New Roman"/>
              </a:rPr>
              <a:t> –TiO</a:t>
            </a:r>
            <a:r>
              <a:rPr lang="en-US" sz="2800" b="0" i="0" u="none" strike="noStrike" cap="none" baseline="-25000">
                <a:solidFill>
                  <a:srgbClr val="000000"/>
                </a:solidFill>
                <a:latin typeface="Times New Roman"/>
                <a:ea typeface="Times New Roman"/>
                <a:cs typeface="Times New Roman"/>
                <a:sym typeface="Times New Roman"/>
              </a:rPr>
              <a:t>2</a:t>
            </a:r>
            <a:endParaRPr sz="2800" b="0" i="0" u="none" strike="noStrike" cap="none">
              <a:solidFill>
                <a:srgbClr val="000000"/>
              </a:solidFill>
              <a:latin typeface="Times New Roman"/>
              <a:ea typeface="Times New Roman"/>
              <a:cs typeface="Times New Roman"/>
              <a:sym typeface="Times New Roman"/>
            </a:endParaRPr>
          </a:p>
        </p:txBody>
      </p:sp>
      <p:sp>
        <p:nvSpPr>
          <p:cNvPr id="300" name="Google Shape;300;p13"/>
          <p:cNvSpPr txBox="1"/>
          <p:nvPr/>
        </p:nvSpPr>
        <p:spPr>
          <a:xfrm>
            <a:off x="258749" y="4922440"/>
            <a:ext cx="116191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Nội</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dung 3: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Nghiên</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cứu</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cơ</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chế</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quang</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phân</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hủy</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MB </a:t>
            </a:r>
            <a:r>
              <a:rPr lang="en-US" sz="2800" b="0" i="0" u="none" strike="noStrike" cap="none" dirty="0" err="1">
                <a:solidFill>
                  <a:srgbClr val="000000"/>
                </a:solidFill>
                <a:latin typeface="Times New Roman" panose="02020603050405020304" pitchFamily="18" charset="0"/>
                <a:cs typeface="Times New Roman" panose="02020603050405020304" pitchFamily="18" charset="0"/>
                <a:sym typeface="Arial"/>
              </a:rPr>
              <a:t>của</a:t>
            </a:r>
            <a:r>
              <a:rPr lang="en-US" sz="2800" b="0" i="0" u="none" strike="noStrike" cap="none" dirty="0">
                <a:solidFill>
                  <a:srgbClr val="000000"/>
                </a:solidFill>
                <a:latin typeface="Times New Roman" panose="02020603050405020304" pitchFamily="18" charset="0"/>
                <a:cs typeface="Times New Roman" panose="02020603050405020304" pitchFamily="18" charset="0"/>
                <a:sym typeface="Arial"/>
              </a:rPr>
              <a:t> </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MgFe</a:t>
            </a:r>
            <a:r>
              <a:rPr lang="en-US" sz="2800" b="0" i="0" u="none" strike="noStrike" cap="none" baseline="-25000" dirty="0">
                <a:solidFill>
                  <a:srgbClr val="000000"/>
                </a:solidFill>
                <a:latin typeface="Times New Roman" panose="02020603050405020304" pitchFamily="18" charset="0"/>
                <a:ea typeface="Times New Roman"/>
                <a:cs typeface="Times New Roman" panose="02020603050405020304" pitchFamily="18" charset="0"/>
                <a:sym typeface="Times New Roman"/>
              </a:rPr>
              <a:t>2</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O</a:t>
            </a:r>
            <a:r>
              <a:rPr lang="en-US" sz="2800" b="0" i="0" u="none" strike="noStrike" cap="none" baseline="-25000" dirty="0">
                <a:solidFill>
                  <a:srgbClr val="000000"/>
                </a:solidFill>
                <a:latin typeface="Times New Roman" panose="02020603050405020304" pitchFamily="18" charset="0"/>
                <a:ea typeface="Times New Roman"/>
                <a:cs typeface="Times New Roman" panose="02020603050405020304" pitchFamily="18" charset="0"/>
                <a:sym typeface="Times New Roman"/>
              </a:rPr>
              <a:t>4</a:t>
            </a:r>
            <a:r>
              <a:rPr lang="en-US" sz="2800" b="0" i="0" u="none" strike="noStrike" cap="none" dirty="0">
                <a:solidFill>
                  <a:srgbClr val="000000"/>
                </a:solidFill>
                <a:latin typeface="Times New Roman" panose="02020603050405020304" pitchFamily="18" charset="0"/>
                <a:ea typeface="Times New Roman"/>
                <a:cs typeface="Times New Roman" panose="02020603050405020304" pitchFamily="18" charset="0"/>
                <a:sym typeface="Times New Roman"/>
              </a:rPr>
              <a:t> –TiO</a:t>
            </a:r>
            <a:r>
              <a:rPr lang="en-US" sz="2800" b="0" i="0" u="none" strike="noStrike" cap="none" baseline="-25000" dirty="0">
                <a:solidFill>
                  <a:srgbClr val="000000"/>
                </a:solidFill>
                <a:latin typeface="Times New Roman" panose="02020603050405020304" pitchFamily="18" charset="0"/>
                <a:ea typeface="Times New Roman"/>
                <a:cs typeface="Times New Roman" panose="02020603050405020304" pitchFamily="18" charset="0"/>
                <a:sym typeface="Times New Roman"/>
              </a:rPr>
              <a:t>2</a:t>
            </a:r>
            <a:endParaRPr sz="2800" b="0" i="0" u="none" strike="noStrike" cap="none" dirty="0">
              <a:solidFill>
                <a:srgbClr val="000000"/>
              </a:solidFill>
              <a:latin typeface="Times New Roman" panose="02020603050405020304" pitchFamily="18" charset="0"/>
              <a:cs typeface="Times New Roman" panose="02020603050405020304" pitchFamily="18" charset="0"/>
              <a:sym typeface="Arial"/>
            </a:endParaRPr>
          </a:p>
        </p:txBody>
      </p:sp>
      <p:sp>
        <p:nvSpPr>
          <p:cNvPr id="301" name="Google Shape;301;p13"/>
          <p:cNvSpPr txBox="1"/>
          <p:nvPr/>
        </p:nvSpPr>
        <p:spPr>
          <a:xfrm>
            <a:off x="631372" y="1674084"/>
            <a:ext cx="10684418"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sng" strike="noStrike" cap="none">
                <a:solidFill>
                  <a:srgbClr val="0070C0"/>
                </a:solidFill>
                <a:latin typeface="Times New Roman"/>
                <a:ea typeface="Times New Roman"/>
                <a:cs typeface="Times New Roman"/>
                <a:sym typeface="Times New Roman"/>
              </a:rPr>
              <a:t>Nội dung</a:t>
            </a:r>
            <a:endParaRPr/>
          </a:p>
          <a:p>
            <a:pPr marL="0" marR="0" lvl="0" indent="0" algn="l" rtl="0">
              <a:lnSpc>
                <a:spcPct val="100000"/>
              </a:lnSpc>
              <a:spcBef>
                <a:spcPts val="0"/>
              </a:spcBef>
              <a:spcAft>
                <a:spcPts val="0"/>
              </a:spcAft>
              <a:buNone/>
            </a:pPr>
            <a:r>
              <a:rPr lang="en-US" sz="2800" b="0" i="0" u="none" strike="noStrike" cap="none">
                <a:solidFill>
                  <a:srgbClr val="000000"/>
                </a:solidFill>
                <a:latin typeface="Times New Roman"/>
                <a:ea typeface="Times New Roman"/>
                <a:cs typeface="Times New Roman"/>
                <a:sym typeface="Times New Roman"/>
              </a:rPr>
              <a:t> </a:t>
            </a:r>
            <a:endParaRPr/>
          </a:p>
        </p:txBody>
      </p:sp>
      <p:sp>
        <p:nvSpPr>
          <p:cNvPr id="302" name="Google Shape;302;p13"/>
          <p:cNvSpPr/>
          <p:nvPr/>
        </p:nvSpPr>
        <p:spPr>
          <a:xfrm>
            <a:off x="355594" y="1799420"/>
            <a:ext cx="275778" cy="262646"/>
          </a:xfrm>
          <a:prstGeom prst="pentagon">
            <a:avLst>
              <a:gd name="hf" fmla="val 105146"/>
              <a:gd name="vf" fmla="val 110557"/>
            </a:avLst>
          </a:prstGeom>
          <a:solidFill>
            <a:schemeClr val="accent1"/>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70C0"/>
              </a:solidFill>
              <a:latin typeface="Arial"/>
              <a:ea typeface="Arial"/>
              <a:cs typeface="Arial"/>
              <a:sym typeface="Arial"/>
            </a:endParaRPr>
          </a:p>
        </p:txBody>
      </p:sp>
      <p:sp>
        <p:nvSpPr>
          <p:cNvPr id="303" name="Google Shape;303;p13"/>
          <p:cNvSpPr txBox="1">
            <a:spLocks noGrp="1"/>
          </p:cNvSpPr>
          <p:nvPr>
            <p:ph type="sldNum" idx="12"/>
          </p:nvPr>
        </p:nvSpPr>
        <p:spPr>
          <a:xfrm>
            <a:off x="9232900" y="6356369"/>
            <a:ext cx="28449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9</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p:transition>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1507</Words>
  <Application>Microsoft Office PowerPoint</Application>
  <PresentationFormat>Widescreen</PresentationFormat>
  <Paragraphs>283</Paragraphs>
  <Slides>26</Slides>
  <Notes>26</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26</vt:i4>
      </vt:variant>
    </vt:vector>
  </HeadingPairs>
  <TitlesOfParts>
    <vt:vector size="33" baseType="lpstr">
      <vt:lpstr>Arabic Typesetting</vt:lpstr>
      <vt:lpstr>Arial</vt:lpstr>
      <vt:lpstr>Calibri</vt:lpstr>
      <vt:lpstr>Times New Roman</vt:lpstr>
      <vt:lpstr>1_Office Theme</vt:lpstr>
      <vt:lpstr>Office Theme</vt:lpstr>
      <vt:lpstr>Origin Graph</vt:lpstr>
      <vt:lpstr>PowerPoint Presentation</vt:lpstr>
      <vt:lpstr>PowerPoint Presentation</vt:lpstr>
      <vt:lpstr>NỘI DUNG BÁO CÁO</vt:lpstr>
      <vt:lpstr>1. TỔNG QUAN 1.1 Vật liệu tổng hợp MFO/TiO2  </vt:lpstr>
      <vt:lpstr>1. TỔNG QUAN 1.1 Vật liệu tổng hợp MFO/TiO2  </vt:lpstr>
      <vt:lpstr>1. TỔNG QUAN 1.1 Vật liệu tổng hợp MFO/TiO2  </vt:lpstr>
      <vt:lpstr>1. TỔNG QUAN 1.2 Nguyên nhân tổng hợp vật liệu MFO/TiO2  </vt:lpstr>
      <vt:lpstr>1. TỔNG QUAN 1.3 Mục tiêu, nội dung, phương pháp nghiên cứu </vt:lpstr>
      <vt:lpstr>1. TỔNG QUAN 1.3 Mục tiêu, nội dung, phương pháp nghiên cứu </vt:lpstr>
      <vt:lpstr>1. TỔNG QUAN 1.3 Mục tiêu, nội dung, phương pháp nghiên cứu </vt:lpstr>
      <vt:lpstr>2. THỰC NGHIỆM 2.1.1 NGUYÊN LIỆU VÀ HÓA CHẤT </vt:lpstr>
      <vt:lpstr>2. THỰC NGHIỆM 2.1.1 NGUYÊN LIỆU VÀ HÓA CHẤT </vt:lpstr>
      <vt:lpstr>2. THỰC NGHIỆM 2.1.2 DỤNG CỤ  </vt:lpstr>
      <vt:lpstr>2. THỰC NGHIỆM 2.1.2 DỤNG CỤ  </vt:lpstr>
      <vt:lpstr>2. THỰC NGHIỆM 2.1.3 TRANG THIẾT BỊ  </vt:lpstr>
      <vt:lpstr>2. THỰC NGHIỆM 2.2. ĐỊA ĐIỂM THỰC HIỆN PTN Trọng điểm ĐHQG TPHCM CNHH &amp; Dầu khí (CEPP)</vt:lpstr>
      <vt:lpstr>2. THỰC NGHIỆM 2.3. THÍ NGHIỆM Quy trình điều chế </vt:lpstr>
      <vt:lpstr>2. THỰC NGHIỆM 2.3. THÍ NGHIỆM Quy trình điều chế </vt:lpstr>
      <vt:lpstr>2. THỰC NGHIỆM 2.3. THÍ NGHIỆM Quy trình xúc tác quang </vt:lpstr>
      <vt:lpstr>3. KẾT QUẢ </vt:lpstr>
      <vt:lpstr>3. KẾT QUẢ </vt:lpstr>
      <vt:lpstr>3. KẾT QUẢ </vt:lpstr>
      <vt:lpstr>3. KẾT QUẢ </vt:lpstr>
      <vt:lpstr>3. KẾT QUẢ </vt:lpstr>
      <vt:lpstr>3. KẾ HOẠCH THỰC HIỆN LUẬN VĂN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AnhPhuong</dc:creator>
  <cp:lastModifiedBy>Admin</cp:lastModifiedBy>
  <cp:revision>3</cp:revision>
  <dcterms:created xsi:type="dcterms:W3CDTF">2015-04-07T05:38:57Z</dcterms:created>
  <dcterms:modified xsi:type="dcterms:W3CDTF">2022-07-18T16:11:56Z</dcterms:modified>
</cp:coreProperties>
</file>